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3" r:id="rId4"/>
    <p:sldId id="261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2E2D8-46B2-5D48-97A5-7E622C683D29}" type="datetimeFigureOut">
              <a:rPr lang="en-US" smtClean="0"/>
              <a:t>5/28/08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DB63D-517E-7449-9A52-3881C87B4C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want to be relevant to 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DB63D-517E-7449-9A52-3881C87B4C0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A14B-0035-7A48-8D45-756BF2160D68}" type="datetimeFigureOut">
              <a:rPr lang="en-US" smtClean="0"/>
              <a:t>5/28/08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574-C83D-3D43-B158-5AA285764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A14B-0035-7A48-8D45-756BF2160D68}" type="datetimeFigureOut">
              <a:rPr lang="en-US" smtClean="0"/>
              <a:t>5/28/08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574-C83D-3D43-B158-5AA285764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A14B-0035-7A48-8D45-756BF2160D68}" type="datetimeFigureOut">
              <a:rPr lang="en-US" smtClean="0"/>
              <a:t>5/28/08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574-C83D-3D43-B158-5AA285764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A14B-0035-7A48-8D45-756BF2160D68}" type="datetimeFigureOut">
              <a:rPr lang="en-US" smtClean="0"/>
              <a:t>5/28/08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574-C83D-3D43-B158-5AA285764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A14B-0035-7A48-8D45-756BF2160D68}" type="datetimeFigureOut">
              <a:rPr lang="en-US" smtClean="0"/>
              <a:t>5/28/08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574-C83D-3D43-B158-5AA285764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A14B-0035-7A48-8D45-756BF2160D68}" type="datetimeFigureOut">
              <a:rPr lang="en-US" smtClean="0"/>
              <a:t>5/28/08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574-C83D-3D43-B158-5AA285764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A14B-0035-7A48-8D45-756BF2160D68}" type="datetimeFigureOut">
              <a:rPr lang="en-US" smtClean="0"/>
              <a:t>5/28/08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574-C83D-3D43-B158-5AA285764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A14B-0035-7A48-8D45-756BF2160D68}" type="datetimeFigureOut">
              <a:rPr lang="en-US" smtClean="0"/>
              <a:t>5/28/08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574-C83D-3D43-B158-5AA285764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A14B-0035-7A48-8D45-756BF2160D68}" type="datetimeFigureOut">
              <a:rPr lang="en-US" smtClean="0"/>
              <a:t>5/28/08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574-C83D-3D43-B158-5AA285764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A14B-0035-7A48-8D45-756BF2160D68}" type="datetimeFigureOut">
              <a:rPr lang="en-US" smtClean="0"/>
              <a:t>5/28/08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574-C83D-3D43-B158-5AA285764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A14B-0035-7A48-8D45-756BF2160D68}" type="datetimeFigureOut">
              <a:rPr lang="en-US" smtClean="0"/>
              <a:t>5/28/08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8574-C83D-3D43-B158-5AA2857648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3A14B-0035-7A48-8D45-756BF2160D68}" type="datetimeFigureOut">
              <a:rPr lang="en-US" smtClean="0"/>
              <a:t>5/28/08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F8574-C83D-3D43-B158-5AA2857648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20000"/>
              <a:lumOff val="80000"/>
            </a:schemeClr>
          </a:solidFill>
          <a:effectLst>
            <a:reflection stA="34000" endPos="66000" dist="12700" dir="5400000" sy="-100000" algn="bl" rotWithShape="0"/>
          </a:effectLst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kern="1200">
          <a:solidFill>
            <a:schemeClr val="bg1"/>
          </a:solidFill>
          <a:latin typeface="Gill Sans"/>
          <a:ea typeface="+mn-ea"/>
          <a:cs typeface="Gill Sa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kern="1200">
          <a:solidFill>
            <a:schemeClr val="bg1"/>
          </a:solidFill>
          <a:latin typeface="Gill Sans"/>
          <a:ea typeface="+mn-ea"/>
          <a:cs typeface="Gill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kern="1200">
          <a:solidFill>
            <a:schemeClr val="bg1"/>
          </a:solidFill>
          <a:latin typeface="Gill Sans"/>
          <a:ea typeface="+mn-ea"/>
          <a:cs typeface="Gill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kern="1200">
          <a:solidFill>
            <a:schemeClr val="bg1"/>
          </a:solidFill>
          <a:latin typeface="Gill Sans"/>
          <a:ea typeface="+mn-ea"/>
          <a:cs typeface="Gill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kern="1200">
          <a:solidFill>
            <a:schemeClr val="bg1"/>
          </a:solidFill>
          <a:latin typeface="Gill Sans"/>
          <a:ea typeface="+mn-ea"/>
          <a:cs typeface="Gill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Computer Scientists Don’t Use Databases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 Madden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3829" y="2667000"/>
            <a:ext cx="4536443" cy="1588"/>
          </a:xfrm>
          <a:prstGeom prst="line">
            <a:avLst/>
          </a:prstGeom>
          <a:ln w="635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33600" y="1592759"/>
            <a:ext cx="248657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/>
                <a:cs typeface="Arial Black"/>
              </a:rPr>
              <a:t>Physicists</a:t>
            </a: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975718"/>
            <a:ext cx="241845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/>
                <a:cs typeface="Arial Black"/>
              </a:rPr>
              <a:t>Biologists</a:t>
            </a: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58677"/>
            <a:ext cx="82163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/>
                <a:cs typeface="Arial Black"/>
              </a:rPr>
              <a:t>Basically Everyone Except My Bank</a:t>
            </a: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  <a:latin typeface="Arial Black"/>
              <a:cs typeface="Arial Black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09800" y="1905000"/>
            <a:ext cx="2362200" cy="1588"/>
          </a:xfrm>
          <a:prstGeom prst="line">
            <a:avLst/>
          </a:prstGeom>
          <a:ln w="635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09800" y="1295400"/>
            <a:ext cx="2362200" cy="1588"/>
          </a:xfrm>
          <a:prstGeom prst="line">
            <a:avLst/>
          </a:prstGeom>
          <a:ln w="635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Benefit(DBMS</a:t>
            </a:r>
            <a:r>
              <a:rPr lang="en-US" dirty="0" smtClean="0"/>
              <a:t>) ≠ </a:t>
            </a:r>
            <a:r>
              <a:rPr lang="en-US" dirty="0" err="1" smtClean="0"/>
              <a:t>Suckiness(DBMS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Disadvantages of </a:t>
            </a:r>
            <a:r>
              <a:rPr lang="en-US" dirty="0" err="1" smtClean="0"/>
              <a:t>DBMSs</a:t>
            </a:r>
            <a:r>
              <a:rPr lang="en-US" dirty="0" smtClean="0"/>
              <a:t> are growing</a:t>
            </a:r>
            <a:endParaRPr lang="en-US" dirty="0" smtClean="0"/>
          </a:p>
          <a:p>
            <a:pPr lvl="1"/>
            <a:r>
              <a:rPr lang="en-US" dirty="0" smtClean="0"/>
              <a:t>Impoverished data manipulation language</a:t>
            </a:r>
          </a:p>
          <a:p>
            <a:pPr lvl="1"/>
            <a:r>
              <a:rPr lang="en-US" dirty="0" smtClean="0"/>
              <a:t>Lack of modern cleaning and modeling tools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Advantages of a </a:t>
            </a:r>
            <a:r>
              <a:rPr lang="en-US" dirty="0" err="1" smtClean="0"/>
              <a:t>DBMSs</a:t>
            </a:r>
            <a:r>
              <a:rPr lang="en-US" dirty="0" smtClean="0"/>
              <a:t> are shrinking</a:t>
            </a:r>
          </a:p>
          <a:p>
            <a:pPr lvl="1"/>
            <a:r>
              <a:rPr lang="en-US" dirty="0" smtClean="0"/>
              <a:t>Large data sets?  Transactions? High-level languages?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DBMS setup &amp; </a:t>
            </a:r>
            <a:r>
              <a:rPr lang="en-US" i="1" dirty="0" smtClean="0"/>
              <a:t>boundary crossings</a:t>
            </a:r>
            <a:r>
              <a:rPr lang="en-US" dirty="0" smtClean="0"/>
              <a:t> painful</a:t>
            </a:r>
          </a:p>
          <a:p>
            <a:pPr lvl="1"/>
            <a:r>
              <a:rPr lang="en-US" dirty="0" smtClean="0"/>
              <a:t>Especially if you have to do it multiple times!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2057400"/>
            <a:ext cx="966931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6D9F1"/>
                </a:solidFill>
              </a:rPr>
              <a:t>MATLAB</a:t>
            </a:r>
          </a:p>
          <a:p>
            <a:r>
              <a:rPr lang="en-US" dirty="0" smtClean="0">
                <a:solidFill>
                  <a:srgbClr val="C6D9F1"/>
                </a:solidFill>
              </a:rPr>
              <a:t>Python</a:t>
            </a:r>
          </a:p>
          <a:p>
            <a:r>
              <a:rPr lang="en-US" dirty="0" err="1" smtClean="0">
                <a:solidFill>
                  <a:srgbClr val="C6D9F1"/>
                </a:solidFill>
              </a:rPr>
              <a:t>awk</a:t>
            </a:r>
            <a:endParaRPr lang="en-US" dirty="0" smtClean="0">
              <a:solidFill>
                <a:srgbClr val="C6D9F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36665" y="3257729"/>
            <a:ext cx="1813317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6D9F1"/>
                </a:solidFill>
              </a:rPr>
              <a:t>Regression</a:t>
            </a:r>
          </a:p>
          <a:p>
            <a:r>
              <a:rPr lang="en-US" dirty="0" smtClean="0">
                <a:solidFill>
                  <a:srgbClr val="C6D9F1"/>
                </a:solidFill>
              </a:rPr>
              <a:t>Graphical models</a:t>
            </a:r>
          </a:p>
          <a:p>
            <a:r>
              <a:rPr lang="en-US" dirty="0" smtClean="0">
                <a:solidFill>
                  <a:srgbClr val="C6D9F1"/>
                </a:solidFill>
              </a:rPr>
              <a:t>Interpolation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4572000" cy="5135562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CarTel</a:t>
            </a:r>
            <a:r>
              <a:rPr lang="en-US" dirty="0" smtClean="0"/>
              <a:t> - ~1M GPS points per day from a fleet of 40 cabs on Boston streets</a:t>
            </a:r>
          </a:p>
          <a:p>
            <a:endParaRPr lang="en-US" dirty="0" smtClean="0"/>
          </a:p>
          <a:p>
            <a:r>
              <a:rPr lang="en-US" dirty="0" smtClean="0"/>
              <a:t>Pipeline</a:t>
            </a:r>
          </a:p>
          <a:p>
            <a:pPr lvl="1"/>
            <a:r>
              <a:rPr lang="en-US" dirty="0" smtClean="0"/>
              <a:t>  Raw data in DBMS</a:t>
            </a:r>
          </a:p>
          <a:p>
            <a:pPr lvl="1"/>
            <a:r>
              <a:rPr lang="en-US" dirty="0" smtClean="0">
                <a:sym typeface="Wingdings"/>
              </a:rPr>
              <a:t>  Trajectories with </a:t>
            </a:r>
            <a:r>
              <a:rPr lang="en-US" dirty="0" err="1" smtClean="0">
                <a:sym typeface="Wingdings"/>
              </a:rPr>
              <a:t>Matlab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  Queries with SQL</a:t>
            </a:r>
          </a:p>
          <a:p>
            <a:pPr lvl="1"/>
            <a:r>
              <a:rPr lang="en-US" dirty="0" smtClean="0">
                <a:sym typeface="Wingdings"/>
              </a:rPr>
              <a:t>  Route Planning with C++</a:t>
            </a:r>
            <a:endParaRPr lang="en-US" dirty="0" smtClean="0"/>
          </a:p>
          <a:p>
            <a:pPr lvl="1"/>
            <a:r>
              <a:rPr lang="en-US" dirty="0" smtClean="0"/>
              <a:t>  Visualization on Google Maps</a:t>
            </a:r>
          </a:p>
          <a:p>
            <a:endParaRPr lang="en-US" dirty="0" smtClean="0"/>
          </a:p>
          <a:p>
            <a:r>
              <a:rPr lang="en-US" dirty="0" smtClean="0"/>
              <a:t>Database isn’t the most valuable tool in this picture</a:t>
            </a:r>
          </a:p>
          <a:p>
            <a:endParaRPr lang="en-US" dirty="0" smtClean="0"/>
          </a:p>
          <a:p>
            <a:r>
              <a:rPr lang="en-US" dirty="0" smtClean="0"/>
              <a:t>Import/Export is non-trivial</a:t>
            </a:r>
          </a:p>
          <a:p>
            <a:pPr lvl="1"/>
            <a:r>
              <a:rPr lang="en-US" dirty="0" smtClean="0"/>
              <a:t>Database is least flexible tool, requires most maintenance</a:t>
            </a:r>
          </a:p>
          <a:p>
            <a:endParaRPr lang="en-US" dirty="0" smtClean="0"/>
          </a:p>
        </p:txBody>
      </p:sp>
      <p:pic>
        <p:nvPicPr>
          <p:cNvPr id="4" name="Picture 4" descr="missing-gpsdata-o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670097"/>
            <a:ext cx="4114800" cy="3060605"/>
          </a:xfrm>
          <a:prstGeom prst="rect">
            <a:avLst/>
          </a:prstGeom>
          <a:noFill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362700" y="2646947"/>
            <a:ext cx="1143000" cy="72189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76200" y="2590800"/>
            <a:ext cx="800219" cy="1371600"/>
            <a:chOff x="57090" y="2819400"/>
            <a:chExt cx="800219" cy="1371600"/>
          </a:xfrm>
        </p:grpSpPr>
        <p:sp>
          <p:nvSpPr>
            <p:cNvPr id="7" name="TextBox 6"/>
            <p:cNvSpPr txBox="1"/>
            <p:nvPr/>
          </p:nvSpPr>
          <p:spPr>
            <a:xfrm>
              <a:off x="57090" y="2819400"/>
              <a:ext cx="800219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Hobo Std"/>
                  <a:cs typeface="Hobo Std"/>
                </a:rPr>
                <a:t>IMPORT</a:t>
              </a:r>
              <a:endParaRPr lang="en-US" sz="1200" dirty="0">
                <a:latin typeface="Hobo Std"/>
                <a:cs typeface="Hobo Std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090" y="3096399"/>
              <a:ext cx="800219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Hobo Std"/>
                  <a:cs typeface="Hobo Std"/>
                </a:rPr>
                <a:t>EXPORT</a:t>
              </a:r>
              <a:endParaRPr lang="en-US" sz="1200" dirty="0">
                <a:latin typeface="Hobo Std"/>
                <a:cs typeface="Hobo Std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090" y="3368842"/>
              <a:ext cx="800219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Hobo Std"/>
                  <a:cs typeface="Hobo Std"/>
                </a:rPr>
                <a:t>IMPORT</a:t>
              </a:r>
              <a:endParaRPr lang="en-US" sz="1200" dirty="0">
                <a:latin typeface="Hobo Std"/>
                <a:cs typeface="Hobo Std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090" y="3637002"/>
              <a:ext cx="800219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Hobo Std"/>
                  <a:cs typeface="Hobo Std"/>
                </a:rPr>
                <a:t>EXPORT</a:t>
              </a:r>
              <a:endParaRPr lang="en-US" sz="1200" dirty="0">
                <a:latin typeface="Hobo Std"/>
                <a:cs typeface="Hobo Std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090" y="3914001"/>
              <a:ext cx="800219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Hobo Std"/>
                  <a:cs typeface="Hobo Std"/>
                </a:rPr>
                <a:t>EXPORT</a:t>
              </a:r>
              <a:endParaRPr lang="en-US" sz="1200" dirty="0">
                <a:latin typeface="Hobo Std"/>
                <a:cs typeface="Hobo St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Decrease Frequency of Boundary Crossings</a:t>
            </a:r>
          </a:p>
          <a:p>
            <a:pPr lvl="1"/>
            <a:r>
              <a:rPr lang="en-US" dirty="0" smtClean="0"/>
              <a:t>Cram more stuff into the DBMS</a:t>
            </a:r>
          </a:p>
          <a:p>
            <a:pPr lvl="2"/>
            <a:r>
              <a:rPr lang="en-US" dirty="0" err="1" smtClean="0"/>
              <a:t>FunctionDB</a:t>
            </a:r>
            <a:endParaRPr lang="en-US" dirty="0" smtClean="0"/>
          </a:p>
          <a:p>
            <a:pPr lvl="2"/>
            <a:r>
              <a:rPr lang="en-US" dirty="0" smtClean="0"/>
              <a:t>Probabilistic databases</a:t>
            </a:r>
          </a:p>
          <a:p>
            <a:pPr lvl="2"/>
            <a:r>
              <a:rPr lang="en-US" dirty="0" err="1" smtClean="0"/>
              <a:t>ArrayDBs</a:t>
            </a:r>
            <a:endParaRPr lang="en-US" dirty="0" smtClean="0"/>
          </a:p>
          <a:p>
            <a:pPr lvl="2"/>
            <a:r>
              <a:rPr lang="en-US" dirty="0" smtClean="0"/>
              <a:t>XML</a:t>
            </a:r>
          </a:p>
          <a:p>
            <a:pPr lvl="2"/>
            <a:r>
              <a:rPr lang="en-US" dirty="0" smtClean="0"/>
              <a:t>…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838200" y="2514600"/>
            <a:ext cx="7010400" cy="3962400"/>
          </a:xfrm>
          <a:prstGeom prst="rect">
            <a:avLst/>
          </a:prstGeom>
          <a:effectLst>
            <a:glow rad="101600">
              <a:schemeClr val="accent2">
                <a:alpha val="75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FunctionDB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latin typeface="Gill Sans" pitchFamily="-65" charset="0"/>
              </a:rPr>
              <a:t>DBMS that can fit </a:t>
            </a:r>
            <a:r>
              <a:rPr lang="en-US" sz="2400" b="0" i="1" dirty="0" smtClean="0">
                <a:solidFill>
                  <a:srgbClr val="FF0000"/>
                </a:solidFill>
                <a:latin typeface="Gill Sans" pitchFamily="-65" charset="0"/>
              </a:rPr>
              <a:t>continuous functions </a:t>
            </a:r>
            <a:r>
              <a:rPr lang="en-US" sz="2400" b="0" dirty="0" smtClean="0">
                <a:latin typeface="Gill Sans" pitchFamily="-65" charset="0"/>
              </a:rPr>
              <a:t>to raw data, query data represented</a:t>
            </a:r>
            <a:r>
              <a:rPr lang="en-US" sz="2400" b="0" i="1" dirty="0" smtClean="0">
                <a:latin typeface="Gill Sans" pitchFamily="-65" charset="0"/>
              </a:rPr>
              <a:t> </a:t>
            </a:r>
            <a:r>
              <a:rPr lang="en-US" sz="2400" b="0" dirty="0" smtClean="0">
                <a:latin typeface="Gill Sans" pitchFamily="-65" charset="0"/>
              </a:rPr>
              <a:t>by these functions using SQL</a:t>
            </a:r>
            <a:endParaRPr lang="en-US" sz="2800" b="0" dirty="0" smtClean="0">
              <a:latin typeface="Gill Sans" pitchFamily="-65" charset="0"/>
            </a:endParaRPr>
          </a:p>
          <a:p>
            <a:endParaRPr lang="en-US" sz="2400" b="0" dirty="0"/>
          </a:p>
        </p:txBody>
      </p:sp>
      <p:sp>
        <p:nvSpPr>
          <p:cNvPr id="4" name="Line 59"/>
          <p:cNvSpPr>
            <a:spLocks noChangeShapeType="1"/>
          </p:cNvSpPr>
          <p:nvPr/>
        </p:nvSpPr>
        <p:spPr bwMode="auto">
          <a:xfrm flipV="1">
            <a:off x="3048000" y="44958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60"/>
          <p:cNvSpPr>
            <a:spLocks noChangeShapeType="1"/>
          </p:cNvSpPr>
          <p:nvPr/>
        </p:nvSpPr>
        <p:spPr bwMode="auto">
          <a:xfrm rot="5400000" flipV="1">
            <a:off x="3048000" y="44958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74"/>
          <p:cNvSpPr>
            <a:spLocks noChangeShapeType="1"/>
          </p:cNvSpPr>
          <p:nvPr/>
        </p:nvSpPr>
        <p:spPr bwMode="auto">
          <a:xfrm flipV="1">
            <a:off x="2743200" y="51816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75"/>
          <p:cNvSpPr>
            <a:spLocks noChangeShapeType="1"/>
          </p:cNvSpPr>
          <p:nvPr/>
        </p:nvSpPr>
        <p:spPr bwMode="auto">
          <a:xfrm rot="5400000" flipV="1">
            <a:off x="2743200" y="51816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6"/>
          <p:cNvSpPr>
            <a:spLocks noChangeShapeType="1"/>
          </p:cNvSpPr>
          <p:nvPr/>
        </p:nvSpPr>
        <p:spPr bwMode="auto">
          <a:xfrm flipV="1">
            <a:off x="3276600" y="41148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77"/>
          <p:cNvSpPr>
            <a:spLocks noChangeShapeType="1"/>
          </p:cNvSpPr>
          <p:nvPr/>
        </p:nvSpPr>
        <p:spPr bwMode="auto">
          <a:xfrm rot="5400000" flipV="1">
            <a:off x="3276600" y="41148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8"/>
          <p:cNvSpPr>
            <a:spLocks noChangeShapeType="1"/>
          </p:cNvSpPr>
          <p:nvPr/>
        </p:nvSpPr>
        <p:spPr bwMode="auto">
          <a:xfrm flipV="1">
            <a:off x="3048000" y="36576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9"/>
          <p:cNvSpPr>
            <a:spLocks noChangeShapeType="1"/>
          </p:cNvSpPr>
          <p:nvPr/>
        </p:nvSpPr>
        <p:spPr bwMode="auto">
          <a:xfrm rot="5400000" flipV="1">
            <a:off x="3048000" y="36576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80"/>
          <p:cNvSpPr>
            <a:spLocks noChangeShapeType="1"/>
          </p:cNvSpPr>
          <p:nvPr/>
        </p:nvSpPr>
        <p:spPr bwMode="auto">
          <a:xfrm flipV="1">
            <a:off x="3352800" y="32766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81"/>
          <p:cNvSpPr>
            <a:spLocks noChangeShapeType="1"/>
          </p:cNvSpPr>
          <p:nvPr/>
        </p:nvSpPr>
        <p:spPr bwMode="auto">
          <a:xfrm rot="5400000" flipV="1">
            <a:off x="3352800" y="32766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84"/>
          <p:cNvSpPr>
            <a:spLocks noChangeShapeType="1"/>
          </p:cNvSpPr>
          <p:nvPr/>
        </p:nvSpPr>
        <p:spPr bwMode="auto">
          <a:xfrm flipV="1">
            <a:off x="2209800" y="54102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85"/>
          <p:cNvSpPr>
            <a:spLocks noChangeShapeType="1"/>
          </p:cNvSpPr>
          <p:nvPr/>
        </p:nvSpPr>
        <p:spPr bwMode="auto">
          <a:xfrm rot="5400000" flipV="1">
            <a:off x="2209800" y="54102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86"/>
          <p:cNvSpPr>
            <a:spLocks noChangeShapeType="1"/>
          </p:cNvSpPr>
          <p:nvPr/>
        </p:nvSpPr>
        <p:spPr bwMode="auto">
          <a:xfrm flipV="1">
            <a:off x="1828800" y="57150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87"/>
          <p:cNvSpPr>
            <a:spLocks noChangeShapeType="1"/>
          </p:cNvSpPr>
          <p:nvPr/>
        </p:nvSpPr>
        <p:spPr bwMode="auto">
          <a:xfrm rot="5400000" flipV="1">
            <a:off x="1828800" y="5715000"/>
            <a:ext cx="1524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92"/>
          <p:cNvSpPr>
            <a:spLocks noChangeShapeType="1"/>
          </p:cNvSpPr>
          <p:nvPr/>
        </p:nvSpPr>
        <p:spPr bwMode="auto">
          <a:xfrm>
            <a:off x="1219200" y="3200400"/>
            <a:ext cx="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93"/>
          <p:cNvSpPr>
            <a:spLocks noChangeShapeType="1"/>
          </p:cNvSpPr>
          <p:nvPr/>
        </p:nvSpPr>
        <p:spPr bwMode="auto">
          <a:xfrm flipH="1">
            <a:off x="1219200" y="6096000"/>
            <a:ext cx="419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96"/>
          <p:cNvSpPr>
            <a:spLocks/>
          </p:cNvSpPr>
          <p:nvPr/>
        </p:nvSpPr>
        <p:spPr bwMode="auto">
          <a:xfrm>
            <a:off x="1676400" y="3124200"/>
            <a:ext cx="1676400" cy="2667000"/>
          </a:xfrm>
          <a:custGeom>
            <a:avLst/>
            <a:gdLst/>
            <a:ahLst/>
            <a:cxnLst>
              <a:cxn ang="0">
                <a:pos x="0" y="1680"/>
              </a:cxn>
              <a:cxn ang="0">
                <a:pos x="720" y="1344"/>
              </a:cxn>
              <a:cxn ang="0">
                <a:pos x="1056" y="0"/>
              </a:cxn>
            </a:cxnLst>
            <a:rect l="0" t="0" r="r" b="b"/>
            <a:pathLst>
              <a:path w="1056" h="1680">
                <a:moveTo>
                  <a:pt x="0" y="1680"/>
                </a:moveTo>
                <a:cubicBezTo>
                  <a:pt x="272" y="1652"/>
                  <a:pt x="544" y="1624"/>
                  <a:pt x="720" y="1344"/>
                </a:cubicBezTo>
                <a:cubicBezTo>
                  <a:pt x="896" y="1064"/>
                  <a:pt x="1000" y="224"/>
                  <a:pt x="1056" y="0"/>
                </a:cubicBezTo>
              </a:path>
            </a:pathLst>
          </a:custGeom>
          <a:noFill/>
          <a:ln w="38100" cap="flat">
            <a:solidFill>
              <a:srgbClr val="0030E8"/>
            </a:solidFill>
            <a:prstDash val="solid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97"/>
          <p:cNvSpPr>
            <a:spLocks noChangeShapeType="1"/>
          </p:cNvSpPr>
          <p:nvPr/>
        </p:nvSpPr>
        <p:spPr bwMode="auto">
          <a:xfrm flipV="1">
            <a:off x="3429000" y="37338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98"/>
          <p:cNvSpPr txBox="1">
            <a:spLocks noChangeArrowheads="1"/>
          </p:cNvSpPr>
          <p:nvPr/>
        </p:nvSpPr>
        <p:spPr bwMode="auto">
          <a:xfrm>
            <a:off x="2133600" y="3352800"/>
            <a:ext cx="571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Gill Sans" pitchFamily="-65" charset="0"/>
              </a:rPr>
              <a:t>Raw data (temp readings)</a:t>
            </a:r>
            <a:endParaRPr lang="en-US"/>
          </a:p>
        </p:txBody>
      </p:sp>
      <p:sp>
        <p:nvSpPr>
          <p:cNvPr id="23" name="Line 99"/>
          <p:cNvSpPr>
            <a:spLocks noChangeShapeType="1"/>
          </p:cNvSpPr>
          <p:nvPr/>
        </p:nvSpPr>
        <p:spPr bwMode="auto">
          <a:xfrm>
            <a:off x="1447800" y="4800600"/>
            <a:ext cx="32004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100"/>
          <p:cNvSpPr>
            <a:spLocks noChangeShapeType="1"/>
          </p:cNvSpPr>
          <p:nvPr/>
        </p:nvSpPr>
        <p:spPr bwMode="auto">
          <a:xfrm flipH="1" flipV="1">
            <a:off x="4038600" y="4816475"/>
            <a:ext cx="609600" cy="288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101"/>
          <p:cNvSpPr txBox="1">
            <a:spLocks noChangeArrowheads="1"/>
          </p:cNvSpPr>
          <p:nvPr/>
        </p:nvSpPr>
        <p:spPr bwMode="auto">
          <a:xfrm>
            <a:off x="2743200" y="5089525"/>
            <a:ext cx="5257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Gill Sans" pitchFamily="-65" charset="0"/>
              </a:rPr>
              <a:t>Query: Report when temp crosses threshold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latin typeface="Gill Sans" pitchFamily="-65" charset="0"/>
              </a:rPr>
              <a:t>SELECT time WHERE temp = </a:t>
            </a:r>
            <a:r>
              <a:rPr lang="en-US" sz="2000" i="1">
                <a:latin typeface="Gill Sans" pitchFamily="-65" charset="0"/>
              </a:rPr>
              <a:t>thresh</a:t>
            </a:r>
            <a:endParaRPr lang="en-US"/>
          </a:p>
        </p:txBody>
      </p:sp>
      <p:sp>
        <p:nvSpPr>
          <p:cNvPr id="26" name="Line 102"/>
          <p:cNvSpPr>
            <a:spLocks noChangeShapeType="1"/>
          </p:cNvSpPr>
          <p:nvPr/>
        </p:nvSpPr>
        <p:spPr bwMode="auto">
          <a:xfrm>
            <a:off x="2590800" y="3597275"/>
            <a:ext cx="533400" cy="746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103"/>
          <p:cNvSpPr>
            <a:spLocks noChangeArrowheads="1"/>
          </p:cNvSpPr>
          <p:nvPr/>
        </p:nvSpPr>
        <p:spPr bwMode="auto">
          <a:xfrm>
            <a:off x="1371600" y="2895600"/>
            <a:ext cx="1924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Gill Sans" pitchFamily="-65" charset="0"/>
              </a:rPr>
              <a:t>Regression </a:t>
            </a:r>
          </a:p>
          <a:p>
            <a:pPr algn="ctr"/>
            <a:r>
              <a:rPr lang="en-US" sz="2000" dirty="0">
                <a:latin typeface="Gill Sans" pitchFamily="-65" charset="0"/>
              </a:rPr>
              <a:t>Function </a:t>
            </a:r>
            <a:r>
              <a:rPr lang="en-US" sz="2000" dirty="0" err="1">
                <a:latin typeface="Gill Sans" pitchFamily="-65" charset="0"/>
              </a:rPr>
              <a:t>temp(t</a:t>
            </a:r>
            <a:r>
              <a:rPr lang="en-US" sz="2000" dirty="0">
                <a:latin typeface="Gill Sans" pitchFamily="-65" charset="0"/>
              </a:rPr>
              <a:t>)</a:t>
            </a:r>
          </a:p>
        </p:txBody>
      </p:sp>
      <p:sp>
        <p:nvSpPr>
          <p:cNvPr id="28" name="Line 104"/>
          <p:cNvSpPr>
            <a:spLocks noChangeShapeType="1"/>
          </p:cNvSpPr>
          <p:nvPr/>
        </p:nvSpPr>
        <p:spPr bwMode="auto">
          <a:xfrm flipV="1">
            <a:off x="3048000" y="4343400"/>
            <a:ext cx="1066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05"/>
          <p:cNvSpPr>
            <a:spLocks noChangeArrowheads="1"/>
          </p:cNvSpPr>
          <p:nvPr/>
        </p:nvSpPr>
        <p:spPr bwMode="auto">
          <a:xfrm>
            <a:off x="3352800" y="3978275"/>
            <a:ext cx="342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latin typeface="Gill Sans" pitchFamily="-65" charset="0"/>
              </a:rPr>
              <a:t>Solve</a:t>
            </a:r>
            <a:r>
              <a:rPr lang="en-US" sz="2000" dirty="0">
                <a:latin typeface="Gill Sans" pitchFamily="-65" charset="0"/>
              </a:rPr>
              <a:t> </a:t>
            </a:r>
            <a:r>
              <a:rPr lang="en-US" sz="2000" b="1" dirty="0">
                <a:latin typeface="Gill Sans" pitchFamily="-65" charset="0"/>
              </a:rPr>
              <a:t>equation</a:t>
            </a:r>
            <a:r>
              <a:rPr lang="en-US" sz="2000" dirty="0">
                <a:latin typeface="Gill Sans" pitchFamily="-65" charset="0"/>
              </a:rPr>
              <a:t> </a:t>
            </a:r>
          </a:p>
          <a:p>
            <a:pPr algn="ctr"/>
            <a:r>
              <a:rPr lang="en-US" sz="2000" dirty="0" err="1">
                <a:latin typeface="Gill Sans" pitchFamily="-65" charset="0"/>
              </a:rPr>
              <a:t>temp(t</a:t>
            </a:r>
            <a:r>
              <a:rPr lang="en-US" sz="2000" dirty="0">
                <a:latin typeface="Gill Sans" pitchFamily="-65" charset="0"/>
              </a:rPr>
              <a:t>) = </a:t>
            </a:r>
            <a:r>
              <a:rPr lang="en-US" sz="2000" i="1" dirty="0">
                <a:latin typeface="Gill Sans" pitchFamily="-65" charset="0"/>
              </a:rPr>
              <a:t>thresh</a:t>
            </a:r>
          </a:p>
        </p:txBody>
      </p:sp>
      <p:sp>
        <p:nvSpPr>
          <p:cNvPr id="30" name="Rectangle 107"/>
          <p:cNvSpPr>
            <a:spLocks noChangeArrowheads="1"/>
          </p:cNvSpPr>
          <p:nvPr/>
        </p:nvSpPr>
        <p:spPr bwMode="auto">
          <a:xfrm>
            <a:off x="5486400" y="588327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latin typeface="Gill Sans" pitchFamily="-65" charset="0"/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Decrease Frequency of Boundary Crossings</a:t>
            </a:r>
          </a:p>
          <a:p>
            <a:pPr lvl="1"/>
            <a:r>
              <a:rPr lang="en-US" dirty="0" smtClean="0"/>
              <a:t>Cram more stuff into the DBMS</a:t>
            </a:r>
          </a:p>
          <a:p>
            <a:pPr lvl="2"/>
            <a:r>
              <a:rPr lang="en-US" dirty="0" err="1" smtClean="0"/>
              <a:t>FunctionDB</a:t>
            </a:r>
            <a:endParaRPr lang="en-US" dirty="0" smtClean="0"/>
          </a:p>
          <a:p>
            <a:pPr lvl="2"/>
            <a:r>
              <a:rPr lang="en-US" dirty="0" smtClean="0"/>
              <a:t>Probabilistic databases</a:t>
            </a:r>
          </a:p>
          <a:p>
            <a:pPr lvl="2"/>
            <a:r>
              <a:rPr lang="en-US" dirty="0" err="1" smtClean="0"/>
              <a:t>Arra</a:t>
            </a:r>
            <a:r>
              <a:rPr lang="en-US" dirty="0" err="1" smtClean="0"/>
              <a:t>yDBs</a:t>
            </a:r>
            <a:endParaRPr lang="en-US" dirty="0" smtClean="0"/>
          </a:p>
          <a:p>
            <a:pPr lvl="2"/>
            <a:r>
              <a:rPr lang="en-US" dirty="0" smtClean="0"/>
              <a:t>XML</a:t>
            </a:r>
            <a:endParaRPr lang="en-US" dirty="0" smtClean="0"/>
          </a:p>
          <a:p>
            <a:pPr lvl="2"/>
            <a:r>
              <a:rPr lang="en-US" dirty="0" smtClean="0"/>
              <a:t>…</a:t>
            </a:r>
          </a:p>
          <a:p>
            <a:r>
              <a:rPr lang="en-US" dirty="0" smtClean="0"/>
              <a:t>Decrease Pain of Boundary Crossings</a:t>
            </a:r>
          </a:p>
          <a:p>
            <a:pPr marL="742950" lvl="2" indent="-342900"/>
            <a:r>
              <a:rPr lang="en-US" dirty="0" smtClean="0"/>
              <a:t>Don’t insist on DBMS-specified storage representation</a:t>
            </a:r>
          </a:p>
          <a:p>
            <a:pPr marL="1200150" lvl="3" indent="-342900"/>
            <a:r>
              <a:rPr lang="en-US" sz="2286" dirty="0" smtClean="0"/>
              <a:t>Text and </a:t>
            </a:r>
            <a:r>
              <a:rPr lang="en-US" sz="2286" dirty="0" err="1" smtClean="0"/>
              <a:t>fileystem</a:t>
            </a:r>
            <a:r>
              <a:rPr lang="en-US" sz="2286" dirty="0" smtClean="0"/>
              <a:t> based tools to manage, edit, manipulate data</a:t>
            </a:r>
          </a:p>
          <a:p>
            <a:pPr marL="742950" lvl="2" indent="-342900"/>
            <a:r>
              <a:rPr lang="en-US" dirty="0" smtClean="0"/>
              <a:t>Don’t insist on SQL</a:t>
            </a:r>
          </a:p>
          <a:p>
            <a:pPr marL="742950" lvl="2" indent="-342900"/>
            <a:r>
              <a:rPr lang="en-US" dirty="0" smtClean="0"/>
              <a:t>Don’t insist on structured data</a:t>
            </a:r>
          </a:p>
          <a:p>
            <a:pPr marL="1200150" lvl="3" indent="-342900"/>
            <a:r>
              <a:rPr lang="en-US" sz="2286" dirty="0" smtClean="0"/>
              <a:t>Add transactions, rollback, lineage to Unix </a:t>
            </a:r>
            <a:r>
              <a:rPr lang="en-US" sz="2286" dirty="0" err="1" smtClean="0"/>
              <a:t>toolchain</a:t>
            </a:r>
            <a:r>
              <a:rPr lang="en-US" sz="2286" dirty="0" smtClean="0"/>
              <a:t> and </a:t>
            </a:r>
            <a:r>
              <a:rPr lang="en-US" sz="2286" dirty="0" err="1" smtClean="0"/>
              <a:t>filesystems</a:t>
            </a:r>
            <a:endParaRPr lang="en-US" sz="2286" dirty="0" smtClean="0"/>
          </a:p>
          <a:p>
            <a:pPr marL="1200150" lvl="3" indent="-34290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5029200" y="2564249"/>
            <a:ext cx="3657600" cy="1169551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pPr marL="285750" lvl="1" indent="-342900"/>
            <a:r>
              <a:rPr lang="en-US" sz="1400" dirty="0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&gt; checkpoint </a:t>
            </a:r>
            <a:r>
              <a:rPr lang="en-US" sz="1400" dirty="0" err="1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data.txt</a:t>
            </a:r>
            <a:endParaRPr lang="en-US" sz="1400" dirty="0" smtClean="0">
              <a:solidFill>
                <a:srgbClr val="DCE6F2"/>
              </a:solidFill>
              <a:effectLst>
                <a:glow rad="63500">
                  <a:schemeClr val="accent1">
                    <a:alpha val="75000"/>
                  </a:schemeClr>
                </a:glow>
              </a:effectLst>
              <a:latin typeface="Century Gothic"/>
              <a:cs typeface="Century Gothic"/>
            </a:endParaRPr>
          </a:p>
          <a:p>
            <a:pPr marL="285750" lvl="1" indent="-342900"/>
            <a:r>
              <a:rPr lang="en-US" sz="1400" dirty="0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&gt; </a:t>
            </a:r>
            <a:r>
              <a:rPr lang="en-US" sz="1400" dirty="0" err="1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awk</a:t>
            </a:r>
            <a:r>
              <a:rPr lang="en-US" sz="1400" dirty="0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 -</a:t>
            </a:r>
            <a:r>
              <a:rPr lang="en-US" sz="1400" dirty="0" err="1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f</a:t>
            </a:r>
            <a:r>
              <a:rPr lang="en-US" sz="1400" dirty="0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process.awk</a:t>
            </a:r>
            <a:r>
              <a:rPr lang="en-US" sz="1400" dirty="0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data.txt</a:t>
            </a:r>
            <a:r>
              <a:rPr lang="en-US" sz="1400" dirty="0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 &gt; </a:t>
            </a:r>
            <a:r>
              <a:rPr lang="en-US" sz="1400" dirty="0" err="1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data.txt</a:t>
            </a:r>
            <a:endParaRPr lang="en-US" sz="1400" dirty="0" smtClean="0">
              <a:solidFill>
                <a:srgbClr val="DCE6F2"/>
              </a:solidFill>
              <a:effectLst>
                <a:glow rad="63500">
                  <a:schemeClr val="accent1">
                    <a:alpha val="75000"/>
                  </a:schemeClr>
                </a:glow>
              </a:effectLst>
              <a:latin typeface="Century Gothic"/>
              <a:cs typeface="Century Gothic"/>
            </a:endParaRPr>
          </a:p>
          <a:p>
            <a:pPr marL="285750" lvl="1" indent="-342900"/>
            <a:r>
              <a:rPr lang="en-US" sz="1400" dirty="0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&gt; history </a:t>
            </a:r>
            <a:r>
              <a:rPr lang="en-US" sz="1400" dirty="0" err="1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data.txt</a:t>
            </a:r>
            <a:endParaRPr lang="en-US" sz="1400" dirty="0" smtClean="0">
              <a:solidFill>
                <a:srgbClr val="DCE6F2"/>
              </a:solidFill>
              <a:effectLst>
                <a:glow rad="63500">
                  <a:schemeClr val="accent1">
                    <a:alpha val="75000"/>
                  </a:schemeClr>
                </a:glow>
              </a:effectLst>
              <a:latin typeface="Century Gothic"/>
              <a:cs typeface="Century Gothic"/>
            </a:endParaRPr>
          </a:p>
          <a:p>
            <a:pPr marL="285750" lvl="1" indent="-342900"/>
            <a:r>
              <a:rPr lang="en-US" sz="1400" dirty="0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    </a:t>
            </a:r>
            <a:r>
              <a:rPr lang="en-US" sz="1400" dirty="0" err="1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awk</a:t>
            </a:r>
            <a:r>
              <a:rPr lang="en-US" sz="1400" dirty="0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 </a:t>
            </a:r>
            <a:r>
              <a:rPr lang="en-US" sz="1400" dirty="0" err="1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process.awk</a:t>
            </a:r>
            <a:endParaRPr lang="en-US" sz="1400" dirty="0" smtClean="0">
              <a:solidFill>
                <a:srgbClr val="DCE6F2"/>
              </a:solidFill>
              <a:effectLst>
                <a:glow rad="63500">
                  <a:schemeClr val="accent1">
                    <a:alpha val="75000"/>
                  </a:schemeClr>
                </a:glow>
              </a:effectLst>
              <a:latin typeface="Century Gothic"/>
              <a:cs typeface="Century Gothic"/>
            </a:endParaRPr>
          </a:p>
          <a:p>
            <a:pPr marL="285750" lvl="1" indent="-342900"/>
            <a:r>
              <a:rPr lang="en-US" sz="1400" dirty="0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&gt; rollback </a:t>
            </a:r>
            <a:r>
              <a:rPr lang="en-US" sz="1400" dirty="0" err="1" smtClean="0">
                <a:solidFill>
                  <a:srgbClr val="DCE6F2"/>
                </a:solidFill>
                <a:effectLst>
                  <a:glow rad="63500">
                    <a:schemeClr val="accent1">
                      <a:alpha val="75000"/>
                    </a:schemeClr>
                  </a:glow>
                </a:effectLst>
                <a:latin typeface="Century Gothic"/>
                <a:cs typeface="Century Gothic"/>
              </a:rPr>
              <a:t>data.txt</a:t>
            </a:r>
            <a:endParaRPr lang="en-US" sz="1400" dirty="0">
              <a:solidFill>
                <a:srgbClr val="DCE6F2"/>
              </a:solidFill>
              <a:effectLst>
                <a:glow rad="63500">
                  <a:schemeClr val="accent1">
                    <a:alpha val="75000"/>
                  </a:schemeClr>
                </a:glow>
              </a:effectLst>
              <a:latin typeface="Century Gothic"/>
              <a:cs typeface="Century Goth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6126163"/>
            <a:ext cx="390521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742950" lvl="2" indent="-342900"/>
            <a:r>
              <a:rPr lang="en-US" i="1" dirty="0" smtClean="0"/>
              <a:t>If you can’t beat them, join them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943</TotalTime>
  <Words>343</Words>
  <Application>Microsoft Macintosh PowerPoint</Application>
  <PresentationFormat>On-screen Show (4:3)</PresentationFormat>
  <Paragraphs>85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Why Computer Scientists Don’t Use Databases</vt:lpstr>
      <vt:lpstr>The Answer</vt:lpstr>
      <vt:lpstr>Example</vt:lpstr>
      <vt:lpstr>Two Solutions</vt:lpstr>
      <vt:lpstr>FunctionDB</vt:lpstr>
      <vt:lpstr>Two Solutions</vt:lpstr>
    </vt:vector>
  </TitlesOfParts>
  <Company>MIT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Computer Scientists Don’t Use Databases</dc:title>
  <dc:creator>Samuel Madden</dc:creator>
  <cp:lastModifiedBy>Samuel Madden</cp:lastModifiedBy>
  <cp:revision>5</cp:revision>
  <dcterms:created xsi:type="dcterms:W3CDTF">2008-05-28T23:28:49Z</dcterms:created>
  <dcterms:modified xsi:type="dcterms:W3CDTF">2008-05-29T15:12:05Z</dcterms:modified>
</cp:coreProperties>
</file>