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56" r:id="rId2"/>
    <p:sldId id="318" r:id="rId3"/>
    <p:sldId id="373" r:id="rId4"/>
    <p:sldId id="316" r:id="rId5"/>
    <p:sldId id="317" r:id="rId6"/>
    <p:sldId id="297" r:id="rId7"/>
    <p:sldId id="302" r:id="rId8"/>
    <p:sldId id="298" r:id="rId9"/>
    <p:sldId id="305" r:id="rId10"/>
    <p:sldId id="306" r:id="rId11"/>
    <p:sldId id="304" r:id="rId12"/>
    <p:sldId id="301" r:id="rId13"/>
    <p:sldId id="282" r:id="rId14"/>
    <p:sldId id="261" r:id="rId15"/>
    <p:sldId id="283" r:id="rId16"/>
    <p:sldId id="280" r:id="rId17"/>
    <p:sldId id="284" r:id="rId18"/>
    <p:sldId id="286" r:id="rId19"/>
    <p:sldId id="374" r:id="rId20"/>
    <p:sldId id="388" r:id="rId21"/>
    <p:sldId id="319" r:id="rId22"/>
    <p:sldId id="387" r:id="rId23"/>
    <p:sldId id="345" r:id="rId24"/>
    <p:sldId id="351" r:id="rId25"/>
    <p:sldId id="347" r:id="rId26"/>
    <p:sldId id="348" r:id="rId27"/>
    <p:sldId id="349" r:id="rId28"/>
    <p:sldId id="350" r:id="rId29"/>
    <p:sldId id="346" r:id="rId30"/>
    <p:sldId id="340" r:id="rId31"/>
    <p:sldId id="389" r:id="rId32"/>
    <p:sldId id="342" r:id="rId33"/>
    <p:sldId id="343" r:id="rId34"/>
    <p:sldId id="344" r:id="rId35"/>
    <p:sldId id="370" r:id="rId36"/>
    <p:sldId id="371" r:id="rId37"/>
    <p:sldId id="331" r:id="rId38"/>
    <p:sldId id="321" r:id="rId39"/>
    <p:sldId id="335" r:id="rId40"/>
    <p:sldId id="336" r:id="rId41"/>
    <p:sldId id="290" r:id="rId42"/>
    <p:sldId id="309" r:id="rId43"/>
    <p:sldId id="292" r:id="rId44"/>
    <p:sldId id="354" r:id="rId45"/>
    <p:sldId id="365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3" r:id="rId55"/>
    <p:sldId id="366" r:id="rId56"/>
    <p:sldId id="384" r:id="rId57"/>
    <p:sldId id="291" r:id="rId58"/>
    <p:sldId id="367" r:id="rId59"/>
    <p:sldId id="368" r:id="rId60"/>
    <p:sldId id="382" r:id="rId61"/>
    <p:sldId id="293" r:id="rId62"/>
    <p:sldId id="294" r:id="rId63"/>
    <p:sldId id="352" r:id="rId64"/>
    <p:sldId id="369" r:id="rId65"/>
    <p:sldId id="353" r:id="rId66"/>
    <p:sldId id="314" r:id="rId67"/>
    <p:sldId id="313" r:id="rId68"/>
    <p:sldId id="307" r:id="rId69"/>
    <p:sldId id="295" r:id="rId70"/>
    <p:sldId id="310" r:id="rId71"/>
    <p:sldId id="296" r:id="rId72"/>
    <p:sldId id="311" r:id="rId73"/>
    <p:sldId id="385" r:id="rId74"/>
    <p:sldId id="381" r:id="rId75"/>
    <p:sldId id="391" r:id="rId76"/>
    <p:sldId id="386" r:id="rId77"/>
    <p:sldId id="390" r:id="rId78"/>
    <p:sldId id="383" r:id="rId79"/>
    <p:sldId id="299" r:id="rId8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ctr" defTabSz="457200" rtl="0" fontAlgn="auto" latinLnBrk="0" hangingPunct="0">
      <a:lnSpc>
        <a:spcPts val="6600"/>
      </a:lnSpc>
      <a:spcBef>
        <a:spcPts val="15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A70"/>
    <a:srgbClr val="F8F9EE"/>
    <a:srgbClr val="F26E20"/>
    <a:srgbClr val="4489BE"/>
    <a:srgbClr val="00265B"/>
    <a:srgbClr val="535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2013130"/>
              <a:satOff val="13278"/>
              <a:lumOff val="-18216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6671749"/>
              <a:satOff val="3636"/>
              <a:lumOff val="507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08"/>
    <p:restoredTop sz="93706"/>
  </p:normalViewPr>
  <p:slideViewPr>
    <p:cSldViewPr snapToGrid="0" snapToObjects="1">
      <p:cViewPr varScale="1">
        <p:scale>
          <a:sx n="62" d="100"/>
          <a:sy n="62" d="100"/>
        </p:scale>
        <p:origin x="240" y="4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26" d="100"/>
          <a:sy n="126" d="100"/>
        </p:scale>
        <p:origin x="18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154C6-80BB-0040-82AF-33B4FE0AFD5B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AE227-8048-6047-988C-910359B07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585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4650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86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9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719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56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3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3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443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42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7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927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042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663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073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7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408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Barrier at Checkout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77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Barrier at Checkout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314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7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43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234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379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484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27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32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le-Image-1.jpg" descr="Title-Image-1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Deck Title Goes Here"/>
          <p:cNvSpPr txBox="1">
            <a:spLocks noGrp="1"/>
          </p:cNvSpPr>
          <p:nvPr>
            <p:ph type="body" sz="quarter" idx="13"/>
          </p:nvPr>
        </p:nvSpPr>
        <p:spPr>
          <a:xfrm>
            <a:off x="9931504" y="8027261"/>
            <a:ext cx="13237409" cy="990015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r">
              <a:buFontTx/>
              <a:buNone/>
              <a:defRPr sz="6500" b="1" i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Deck Subtitle Goes Here"/>
          <p:cNvSpPr txBox="1">
            <a:spLocks noGrp="1"/>
          </p:cNvSpPr>
          <p:nvPr>
            <p:ph type="body" sz="quarter" idx="14"/>
          </p:nvPr>
        </p:nvSpPr>
        <p:spPr>
          <a:xfrm>
            <a:off x="9906103" y="8974942"/>
            <a:ext cx="13237410" cy="9900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buFontTx/>
              <a:buNone/>
              <a:defRPr sz="4000" b="0" cap="all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6" name="Group"/>
          <p:cNvGrpSpPr/>
          <p:nvPr userDrawn="1"/>
        </p:nvGrpSpPr>
        <p:grpSpPr>
          <a:xfrm>
            <a:off x="20326039" y="11865480"/>
            <a:ext cx="2817474" cy="736383"/>
            <a:chOff x="0" y="0"/>
            <a:chExt cx="2817472" cy="736382"/>
          </a:xfrm>
        </p:grpSpPr>
        <p:grpSp>
          <p:nvGrpSpPr>
            <p:cNvPr id="7" name="Group"/>
            <p:cNvGrpSpPr/>
            <p:nvPr/>
          </p:nvGrpSpPr>
          <p:grpSpPr>
            <a:xfrm rot="30000">
              <a:off x="2872" y="2860"/>
              <a:ext cx="658554" cy="661256"/>
              <a:chOff x="0" y="0"/>
              <a:chExt cx="658552" cy="661254"/>
            </a:xfrm>
          </p:grpSpPr>
          <p:sp>
            <p:nvSpPr>
              <p:cNvPr id="9" name="Triangle"/>
              <p:cNvSpPr/>
              <p:nvPr/>
            </p:nvSpPr>
            <p:spPr>
              <a:xfrm rot="1560000">
                <a:off x="316763" y="135041"/>
                <a:ext cx="245111" cy="497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" y="0"/>
                    </a:moveTo>
                    <a:lnTo>
                      <a:pt x="0" y="17590"/>
                    </a:lnTo>
                    <a:lnTo>
                      <a:pt x="21600" y="21600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chemeClr val="accent2">
                        <a:hueOff val="10676383"/>
                        <a:satOff val="-48442"/>
                        <a:lumOff val="28753"/>
                      </a:schemeClr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0" name="Triangle"/>
              <p:cNvSpPr/>
              <p:nvPr/>
            </p:nvSpPr>
            <p:spPr>
              <a:xfrm rot="1590000" flipH="1">
                <a:off x="98153" y="28539"/>
                <a:ext cx="245112" cy="497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" y="0"/>
                    </a:moveTo>
                    <a:lnTo>
                      <a:pt x="0" y="17590"/>
                    </a:lnTo>
                    <a:lnTo>
                      <a:pt x="21600" y="21600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accent1">
                  <a:hueOff val="12040685"/>
                  <a:satOff val="16216"/>
                  <a:lumOff val="-3725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pic>
          <p:nvPicPr>
            <p:cNvPr id="8" name="pasted-image.pdf" descr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8969"/>
            <a:stretch>
              <a:fillRect/>
            </a:stretch>
          </p:blipFill>
          <p:spPr>
            <a:xfrm>
              <a:off x="536914" y="106829"/>
              <a:ext cx="2280559" cy="6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Background-Image-3.jpg" descr="Background-Image-3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Bullets will look like this…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268239" y="3544231"/>
            <a:ext cx="12032125" cy="5350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444500" algn="just" defTabSz="457200">
              <a:spcBef>
                <a:spcPts val="1500"/>
              </a:spcBef>
              <a:buClr>
                <a:schemeClr val="accent5"/>
              </a:buClr>
              <a:buSzPct val="35000"/>
              <a:buBlip>
                <a:blip r:embed="rId3"/>
              </a:buBlip>
              <a:defRPr sz="4500" b="0">
                <a:solidFill>
                  <a:srgbClr val="53585F"/>
                </a:solidFill>
              </a:defRPr>
            </a:pPr>
            <a:r>
              <a:rPr dirty="0"/>
              <a:t>Bullets will look like this</a:t>
            </a:r>
          </a:p>
          <a:p>
            <a:pPr marL="444500" indent="-444500" algn="just" defTabSz="457200">
              <a:spcBef>
                <a:spcPts val="1500"/>
              </a:spcBef>
              <a:buClr>
                <a:schemeClr val="accent5"/>
              </a:buClr>
              <a:buSzPct val="35000"/>
              <a:buBlip>
                <a:blip r:embed="rId3"/>
              </a:buBlip>
              <a:defRPr sz="4500" b="0">
                <a:solidFill>
                  <a:srgbClr val="53585F"/>
                </a:solidFill>
              </a:defRPr>
            </a:pPr>
            <a:r>
              <a:rPr dirty="0"/>
              <a:t>Bullets will look like this</a:t>
            </a:r>
          </a:p>
          <a:p>
            <a:pPr marL="444500" indent="-444500" algn="just" defTabSz="457200">
              <a:spcBef>
                <a:spcPts val="1500"/>
              </a:spcBef>
              <a:buClr>
                <a:schemeClr val="accent5"/>
              </a:buClr>
              <a:buSzPct val="35000"/>
              <a:buBlip>
                <a:blip r:embed="rId3"/>
              </a:buBlip>
              <a:defRPr sz="4500" b="0">
                <a:solidFill>
                  <a:srgbClr val="53585F"/>
                </a:solidFill>
              </a:defRPr>
            </a:pPr>
            <a:r>
              <a:rPr dirty="0"/>
              <a:t>Bullets will look like this</a:t>
            </a:r>
          </a:p>
          <a:p>
            <a:pPr marL="444500" indent="-444500" algn="just" defTabSz="457200">
              <a:spcBef>
                <a:spcPts val="1500"/>
              </a:spcBef>
              <a:buClr>
                <a:schemeClr val="accent5"/>
              </a:buClr>
              <a:buSzPct val="35000"/>
              <a:buBlip>
                <a:blip r:embed="rId3"/>
              </a:buBlip>
              <a:defRPr sz="4500" b="0">
                <a:solidFill>
                  <a:srgbClr val="53585F"/>
                </a:solidFill>
              </a:defRPr>
            </a:pPr>
            <a:r>
              <a:rPr dirty="0"/>
              <a:t>Bullets will look like this</a:t>
            </a:r>
          </a:p>
          <a:p>
            <a:pPr marL="444500" indent="-444500" algn="just" defTabSz="457200">
              <a:spcBef>
                <a:spcPts val="1500"/>
              </a:spcBef>
              <a:buClr>
                <a:schemeClr val="accent5"/>
              </a:buClr>
              <a:buSzPct val="35000"/>
              <a:buBlip>
                <a:blip r:embed="rId3"/>
              </a:buBlip>
              <a:defRPr sz="4500" b="0">
                <a:solidFill>
                  <a:srgbClr val="53585F"/>
                </a:solidFill>
              </a:defRPr>
            </a:pPr>
            <a:r>
              <a:rPr dirty="0"/>
              <a:t>Bullets will look like </a:t>
            </a:r>
            <a:r>
              <a:rPr dirty="0" smtClean="0"/>
              <a:t>this</a:t>
            </a:r>
            <a:endParaRPr dirty="0"/>
          </a:p>
        </p:txBody>
      </p:sp>
      <p:sp>
        <p:nvSpPr>
          <p:cNvPr id="266" name="Name"/>
          <p:cNvSpPr txBox="1">
            <a:spLocks noGrp="1"/>
          </p:cNvSpPr>
          <p:nvPr>
            <p:ph type="body" sz="quarter" idx="14"/>
          </p:nvPr>
        </p:nvSpPr>
        <p:spPr>
          <a:xfrm>
            <a:off x="16747861" y="956608"/>
            <a:ext cx="6046845" cy="7207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 defTabSz="457200">
              <a:lnSpc>
                <a:spcPts val="4900"/>
              </a:lnSpc>
              <a:spcBef>
                <a:spcPts val="1500"/>
              </a:spcBef>
              <a:buFontTx/>
              <a:buNone/>
              <a:defRPr sz="25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7" name="email"/>
          <p:cNvSpPr txBox="1">
            <a:spLocks noGrp="1"/>
          </p:cNvSpPr>
          <p:nvPr>
            <p:ph type="body" sz="quarter" idx="15"/>
          </p:nvPr>
        </p:nvSpPr>
        <p:spPr>
          <a:xfrm>
            <a:off x="16747861" y="1754473"/>
            <a:ext cx="6046845" cy="7207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 defTabSz="457200">
              <a:lnSpc>
                <a:spcPts val="4900"/>
              </a:lnSpc>
              <a:spcBef>
                <a:spcPts val="1500"/>
              </a:spcBef>
              <a:buFontTx/>
              <a:buNone/>
              <a:defRPr sz="25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8" name="Optional Twitter, project website/logo"/>
          <p:cNvSpPr txBox="1">
            <a:spLocks noGrp="1"/>
          </p:cNvSpPr>
          <p:nvPr>
            <p:ph type="body" sz="quarter" idx="16"/>
          </p:nvPr>
        </p:nvSpPr>
        <p:spPr>
          <a:xfrm>
            <a:off x="16747861" y="2552339"/>
            <a:ext cx="6046845" cy="7207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 defTabSz="457200">
              <a:lnSpc>
                <a:spcPts val="4900"/>
              </a:lnSpc>
              <a:spcBef>
                <a:spcPts val="1500"/>
              </a:spcBef>
              <a:buFontTx/>
              <a:buNone/>
              <a:defRPr sz="25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9" name="Triangle"/>
          <p:cNvSpPr/>
          <p:nvPr/>
        </p:nvSpPr>
        <p:spPr>
          <a:xfrm>
            <a:off x="22920647" y="1308395"/>
            <a:ext cx="165671" cy="165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228600" indent="-228600" defTabSz="825500">
              <a:lnSpc>
                <a:spcPct val="100000"/>
              </a:lnSpc>
              <a:spcBef>
                <a:spcPts val="0"/>
              </a:spcBef>
              <a:buSzPct val="80000"/>
              <a:buBlip>
                <a:blip r:embed="rId4"/>
              </a:buBlip>
              <a:defRPr sz="3200">
                <a:solidFill>
                  <a:schemeClr val="accent5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0" name="Triangle"/>
          <p:cNvSpPr/>
          <p:nvPr/>
        </p:nvSpPr>
        <p:spPr>
          <a:xfrm>
            <a:off x="22920647" y="2117298"/>
            <a:ext cx="165671" cy="165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3">
                    <a:hueOff val="191849"/>
                    <a:satOff val="73860"/>
                    <a:lumOff val="-28627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1" name="Triangle"/>
          <p:cNvSpPr/>
          <p:nvPr/>
        </p:nvSpPr>
        <p:spPr>
          <a:xfrm>
            <a:off x="22920647" y="2913502"/>
            <a:ext cx="165671" cy="165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3">
                    <a:hueOff val="191849"/>
                    <a:satOff val="73860"/>
                    <a:lumOff val="-28627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278" name="Group"/>
          <p:cNvGrpSpPr/>
          <p:nvPr/>
        </p:nvGrpSpPr>
        <p:grpSpPr>
          <a:xfrm>
            <a:off x="1287588" y="11865480"/>
            <a:ext cx="2817474" cy="736383"/>
            <a:chOff x="0" y="0"/>
            <a:chExt cx="2817472" cy="736382"/>
          </a:xfrm>
        </p:grpSpPr>
        <p:grpSp>
          <p:nvGrpSpPr>
            <p:cNvPr id="276" name="Group"/>
            <p:cNvGrpSpPr/>
            <p:nvPr/>
          </p:nvGrpSpPr>
          <p:grpSpPr>
            <a:xfrm rot="30000">
              <a:off x="2872" y="2860"/>
              <a:ext cx="658554" cy="661256"/>
              <a:chOff x="0" y="0"/>
              <a:chExt cx="658552" cy="661254"/>
            </a:xfrm>
          </p:grpSpPr>
          <p:sp>
            <p:nvSpPr>
              <p:cNvPr id="274" name="Triangle"/>
              <p:cNvSpPr/>
              <p:nvPr/>
            </p:nvSpPr>
            <p:spPr>
              <a:xfrm rot="1560000">
                <a:off x="316763" y="135041"/>
                <a:ext cx="245111" cy="497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" y="0"/>
                    </a:moveTo>
                    <a:lnTo>
                      <a:pt x="0" y="17590"/>
                    </a:lnTo>
                    <a:lnTo>
                      <a:pt x="21600" y="21600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chemeClr val="accent2">
                        <a:hueOff val="10676383"/>
                        <a:satOff val="-48442"/>
                        <a:lumOff val="28753"/>
                      </a:schemeClr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75" name="Triangle"/>
              <p:cNvSpPr/>
              <p:nvPr/>
            </p:nvSpPr>
            <p:spPr>
              <a:xfrm rot="1590000" flipH="1">
                <a:off x="98153" y="28539"/>
                <a:ext cx="245112" cy="497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" y="0"/>
                    </a:moveTo>
                    <a:lnTo>
                      <a:pt x="0" y="17590"/>
                    </a:lnTo>
                    <a:lnTo>
                      <a:pt x="21600" y="21600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pic>
          <p:nvPicPr>
            <p:cNvPr id="277" name="pasted-image.pdf" descr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8969"/>
            <a:stretch>
              <a:fillRect/>
            </a:stretch>
          </p:blipFill>
          <p:spPr>
            <a:xfrm>
              <a:off x="536914" y="106829"/>
              <a:ext cx="2280559" cy="6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5489" y="13081000"/>
            <a:ext cx="340322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193570" y="940523"/>
            <a:ext cx="12106794" cy="1343569"/>
          </a:xfrm>
        </p:spPr>
        <p:txBody>
          <a:bodyPr/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907310" y="626599"/>
            <a:ext cx="15113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5093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Slide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Quote-Image-Orange.jpg" descr="Quote-Image-Oran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“Quote text will go here”"/>
          <p:cNvSpPr txBox="1">
            <a:spLocks noGrp="1"/>
          </p:cNvSpPr>
          <p:nvPr>
            <p:ph type="body" sz="quarter" idx="13"/>
          </p:nvPr>
        </p:nvSpPr>
        <p:spPr>
          <a:xfrm>
            <a:off x="6174740" y="5490926"/>
            <a:ext cx="12034520" cy="990015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buFontTx/>
              <a:buNone/>
              <a:defRPr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3" name="ATTRIBUTION HERE"/>
          <p:cNvSpPr txBox="1">
            <a:spLocks noGrp="1"/>
          </p:cNvSpPr>
          <p:nvPr>
            <p:ph type="body" sz="quarter" idx="14"/>
          </p:nvPr>
        </p:nvSpPr>
        <p:spPr>
          <a:xfrm>
            <a:off x="6174740" y="9224726"/>
            <a:ext cx="12034520" cy="990015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buFontTx/>
              <a:buNone/>
              <a:defRPr sz="3000" b="0" cap="all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"/>
          <p:cNvSpPr txBox="1">
            <a:spLocks/>
          </p:cNvSpPr>
          <p:nvPr userDrawn="1"/>
        </p:nvSpPr>
        <p:spPr>
          <a:xfrm>
            <a:off x="688211" y="12293558"/>
            <a:ext cx="393321" cy="342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uk-UA" smtClean="0">
                <a:solidFill>
                  <a:schemeClr val="bg1"/>
                </a:solidFill>
              </a:rPr>
              <a:pPr/>
              <a:t>‹#›</a:t>
            </a:fld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15" name="©2017 RISELab"/>
          <p:cNvSpPr txBox="1"/>
          <p:nvPr userDrawn="1"/>
        </p:nvSpPr>
        <p:spPr>
          <a:xfrm>
            <a:off x="11495481" y="12318958"/>
            <a:ext cx="139303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/>
            <a:r>
              <a:rPr b="0" i="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©2017 RISELab</a:t>
            </a:r>
          </a:p>
        </p:txBody>
      </p:sp>
      <p:grpSp>
        <p:nvGrpSpPr>
          <p:cNvPr id="16" name="Group"/>
          <p:cNvGrpSpPr/>
          <p:nvPr userDrawn="1"/>
        </p:nvGrpSpPr>
        <p:grpSpPr>
          <a:xfrm>
            <a:off x="22549803" y="11812027"/>
            <a:ext cx="801619" cy="804908"/>
            <a:chOff x="0" y="0"/>
            <a:chExt cx="801618" cy="804906"/>
          </a:xfrm>
        </p:grpSpPr>
        <p:sp>
          <p:nvSpPr>
            <p:cNvPr id="17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8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884958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"/>
          <p:cNvSpPr/>
          <p:nvPr/>
        </p:nvSpPr>
        <p:spPr>
          <a:xfrm>
            <a:off x="0" y="0"/>
            <a:ext cx="6469835" cy="137668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" name="Outline Title Goes Here"/>
          <p:cNvSpPr txBox="1">
            <a:spLocks noGrp="1"/>
          </p:cNvSpPr>
          <p:nvPr>
            <p:ph type="body" sz="quarter" idx="13"/>
          </p:nvPr>
        </p:nvSpPr>
        <p:spPr>
          <a:xfrm>
            <a:off x="815530" y="1032859"/>
            <a:ext cx="4763094" cy="278537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6500" b="1" i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88211" y="12293558"/>
            <a:ext cx="393321" cy="3429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grpSp>
        <p:nvGrpSpPr>
          <p:cNvPr id="10" name="Group"/>
          <p:cNvGrpSpPr/>
          <p:nvPr userDrawn="1"/>
        </p:nvGrpSpPr>
        <p:grpSpPr>
          <a:xfrm>
            <a:off x="22549803" y="11812027"/>
            <a:ext cx="801619" cy="804908"/>
            <a:chOff x="0" y="0"/>
            <a:chExt cx="801618" cy="804906"/>
          </a:xfrm>
        </p:grpSpPr>
        <p:sp>
          <p:nvSpPr>
            <p:cNvPr id="11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2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0" name="Slide Number"/>
          <p:cNvSpPr txBox="1">
            <a:spLocks/>
          </p:cNvSpPr>
          <p:nvPr userDrawn="1"/>
        </p:nvSpPr>
        <p:spPr>
          <a:xfrm>
            <a:off x="688211" y="12293558"/>
            <a:ext cx="393321" cy="342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uk-UA" smtClean="0">
                <a:solidFill>
                  <a:schemeClr val="tx1"/>
                </a:solidFill>
              </a:rPr>
              <a:pPr/>
              <a:t>‹#›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idx="1" hasCustomPrompt="1"/>
          </p:nvPr>
        </p:nvSpPr>
        <p:spPr>
          <a:xfrm>
            <a:off x="1193570" y="3248751"/>
            <a:ext cx="21031200" cy="738115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Aft>
                <a:spcPts val="1500"/>
              </a:spcAft>
              <a:defRPr>
                <a:solidFill>
                  <a:schemeClr val="tx1"/>
                </a:solidFill>
              </a:defRPr>
            </a:lvl1pPr>
            <a:lvl2pPr>
              <a:spcAft>
                <a:spcPts val="1500"/>
              </a:spcAft>
              <a:defRPr baseline="0"/>
            </a:lvl2pPr>
            <a:lvl3pPr marL="2746375" marR="0" indent="-336550" algn="l" defTabSz="8255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1500"/>
              </a:spcAft>
              <a:buClr>
                <a:srgbClr val="4489BD"/>
              </a:buClr>
              <a:buSzTx/>
              <a:buFont typeface="Arial" charset="0"/>
              <a:buChar char="•"/>
              <a:tabLst/>
              <a:defRPr/>
            </a:lvl3pPr>
          </a:lstStyle>
          <a:p>
            <a:pPr lvl="0"/>
            <a:r>
              <a:rPr lang="en-US" dirty="0" smtClean="0"/>
              <a:t>Primary bullets will look like this 45 </a:t>
            </a:r>
            <a:r>
              <a:rPr lang="en-US" dirty="0" err="1" smtClean="0"/>
              <a:t>pt</a:t>
            </a:r>
            <a:r>
              <a:rPr lang="en-US" dirty="0" smtClean="0"/>
              <a:t> Helvetica</a:t>
            </a:r>
          </a:p>
          <a:p>
            <a:pPr lvl="1"/>
            <a:r>
              <a:rPr lang="en-US" dirty="0" smtClean="0"/>
              <a:t>The second bullet style will look like this 35 </a:t>
            </a:r>
            <a:r>
              <a:rPr lang="en-US" dirty="0" err="1" smtClean="0"/>
              <a:t>pt</a:t>
            </a:r>
            <a:r>
              <a:rPr lang="en-US" dirty="0" smtClean="0"/>
              <a:t> Helvetica</a:t>
            </a:r>
          </a:p>
          <a:p>
            <a:pPr lvl="1"/>
            <a:r>
              <a:rPr lang="en-US" dirty="0" smtClean="0"/>
              <a:t>The second bullet style will look like this 35 </a:t>
            </a:r>
            <a:r>
              <a:rPr lang="en-US" dirty="0" err="1" smtClean="0"/>
              <a:t>pt</a:t>
            </a:r>
            <a:r>
              <a:rPr lang="en-US" dirty="0" smtClean="0"/>
              <a:t> Helvetica</a:t>
            </a:r>
          </a:p>
          <a:p>
            <a:pPr lvl="2"/>
            <a:r>
              <a:rPr lang="en-US" dirty="0" smtClean="0"/>
              <a:t>Third bullet Style will look like this 26 </a:t>
            </a:r>
            <a:r>
              <a:rPr lang="en-US" dirty="0" err="1" smtClean="0"/>
              <a:t>pt</a:t>
            </a:r>
            <a:r>
              <a:rPr lang="en-US" dirty="0" smtClean="0"/>
              <a:t> Helvetica</a:t>
            </a:r>
          </a:p>
          <a:p>
            <a:pPr marL="2746375" marR="0" lvl="2" indent="-336550" algn="l" defTabSz="8255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>
                <a:srgbClr val="4489BD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Third bullet Style will look like this 26 </a:t>
            </a:r>
            <a:r>
              <a:rPr lang="en-US" dirty="0" err="1" smtClean="0"/>
              <a:t>pt</a:t>
            </a:r>
            <a:r>
              <a:rPr lang="en-US" dirty="0" smtClean="0"/>
              <a:t> Helvetica</a:t>
            </a:r>
          </a:p>
        </p:txBody>
      </p:sp>
      <p:grpSp>
        <p:nvGrpSpPr>
          <p:cNvPr id="15" name="Group"/>
          <p:cNvGrpSpPr/>
          <p:nvPr userDrawn="1"/>
        </p:nvGrpSpPr>
        <p:grpSpPr>
          <a:xfrm>
            <a:off x="22549803" y="11812027"/>
            <a:ext cx="801619" cy="804908"/>
            <a:chOff x="0" y="0"/>
            <a:chExt cx="801618" cy="804906"/>
          </a:xfrm>
        </p:grpSpPr>
        <p:sp>
          <p:nvSpPr>
            <p:cNvPr id="16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7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0" name="Slide Number"/>
          <p:cNvSpPr txBox="1">
            <a:spLocks/>
          </p:cNvSpPr>
          <p:nvPr userDrawn="1"/>
        </p:nvSpPr>
        <p:spPr>
          <a:xfrm>
            <a:off x="688211" y="12293558"/>
            <a:ext cx="393321" cy="342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uk-UA" smtClean="0">
                <a:solidFill>
                  <a:schemeClr val="tx1"/>
                </a:solidFill>
              </a:rPr>
              <a:pPr/>
              <a:t>‹#›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1247804" y="3230033"/>
            <a:ext cx="20976965" cy="8114242"/>
          </a:xfrm>
        </p:spPr>
        <p:txBody>
          <a:bodyPr/>
          <a:lstStyle>
            <a:lvl1pPr>
              <a:lnSpc>
                <a:spcPts val="12000"/>
              </a:lnSpc>
              <a:defRPr/>
            </a:lvl1pPr>
          </a:lstStyle>
          <a:p>
            <a:pPr lvl="0"/>
            <a:r>
              <a:rPr lang="en-US" dirty="0" smtClean="0"/>
              <a:t>Bullets will look like this</a:t>
            </a:r>
          </a:p>
          <a:p>
            <a:pPr lvl="0"/>
            <a:r>
              <a:rPr lang="en-US" dirty="0" smtClean="0"/>
              <a:t>Bullets will look like this</a:t>
            </a:r>
          </a:p>
          <a:p>
            <a:pPr lvl="0"/>
            <a:r>
              <a:rPr lang="en-US" dirty="0" smtClean="0"/>
              <a:t>Bullets will look like this</a:t>
            </a:r>
          </a:p>
          <a:p>
            <a:pPr lvl="0"/>
            <a:r>
              <a:rPr lang="en-US" dirty="0" smtClean="0"/>
              <a:t>Bullets will look like this</a:t>
            </a:r>
          </a:p>
        </p:txBody>
      </p:sp>
      <p:grpSp>
        <p:nvGrpSpPr>
          <p:cNvPr id="15" name="Group"/>
          <p:cNvGrpSpPr/>
          <p:nvPr userDrawn="1"/>
        </p:nvGrpSpPr>
        <p:grpSpPr>
          <a:xfrm>
            <a:off x="22549803" y="11812027"/>
            <a:ext cx="801619" cy="804908"/>
            <a:chOff x="0" y="0"/>
            <a:chExt cx="801618" cy="804906"/>
          </a:xfrm>
        </p:grpSpPr>
        <p:sp>
          <p:nvSpPr>
            <p:cNvPr id="16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8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s with Right Sid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bject"/>
          <p:cNvSpPr txBox="1">
            <a:spLocks noGrp="1"/>
          </p:cNvSpPr>
          <p:nvPr>
            <p:ph sz="half" idx="3"/>
          </p:nvPr>
        </p:nvSpPr>
        <p:spPr>
          <a:xfrm>
            <a:off x="13192962" y="3230033"/>
            <a:ext cx="10413835" cy="829563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 algn="r">
              <a:defRPr sz="5600" b="0" cap="all">
                <a:solidFill>
                  <a:schemeClr val="accent2">
                    <a:hueOff val="10676383"/>
                    <a:satOff val="-48442"/>
                    <a:lumOff val="28753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3230977"/>
            <a:ext cx="11109325" cy="8294687"/>
          </a:xfrm>
          <a:prstGeom prst="rect">
            <a:avLst/>
          </a:prstGeom>
        </p:spPr>
        <p:txBody>
          <a:bodyPr tIns="0"/>
          <a:lstStyle>
            <a:lvl1pPr marL="857250" indent="-857250">
              <a:lnSpc>
                <a:spcPct val="200000"/>
              </a:lnSpc>
              <a:buSzPct val="75000"/>
              <a:buFontTx/>
              <a:buBlip>
                <a:blip r:embed="rId2"/>
              </a:buBlip>
              <a:defRPr sz="4600" b="0" i="0" baseline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 smtClean="0"/>
              <a:t>Bullets will look like this</a:t>
            </a:r>
          </a:p>
          <a:p>
            <a:pPr lvl="0"/>
            <a:r>
              <a:rPr lang="en-US" dirty="0" smtClean="0"/>
              <a:t>Bullets will look like this</a:t>
            </a:r>
          </a:p>
          <a:p>
            <a:pPr lvl="0"/>
            <a:r>
              <a:rPr lang="en-US" dirty="0" smtClean="0"/>
              <a:t>Bullets will look like this</a:t>
            </a:r>
          </a:p>
          <a:p>
            <a:pPr lvl="0"/>
            <a:r>
              <a:rPr lang="en-US" dirty="0" smtClean="0"/>
              <a:t>Bullets will look like this</a:t>
            </a:r>
          </a:p>
          <a:p>
            <a:pPr lvl="0"/>
            <a:r>
              <a:rPr lang="en-US" dirty="0" smtClean="0"/>
              <a:t>Bullets will look like this</a:t>
            </a:r>
          </a:p>
          <a:p>
            <a:pPr lvl="0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3" name="Slide Number"/>
          <p:cNvSpPr txBox="1">
            <a:spLocks/>
          </p:cNvSpPr>
          <p:nvPr userDrawn="1"/>
        </p:nvSpPr>
        <p:spPr>
          <a:xfrm>
            <a:off x="688211" y="12293558"/>
            <a:ext cx="393321" cy="342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uk-UA" smtClean="0">
                <a:solidFill>
                  <a:schemeClr val="tx1"/>
                </a:solidFill>
              </a:rPr>
              <a:pPr/>
              <a:t>‹#›</a:t>
            </a:fld>
            <a:endParaRPr lang="uk-UA" dirty="0">
              <a:solidFill>
                <a:schemeClr val="tx1"/>
              </a:solidFill>
            </a:endParaRPr>
          </a:p>
        </p:txBody>
      </p:sp>
      <p:grpSp>
        <p:nvGrpSpPr>
          <p:cNvPr id="11" name="Group"/>
          <p:cNvGrpSpPr/>
          <p:nvPr userDrawn="1"/>
        </p:nvGrpSpPr>
        <p:grpSpPr>
          <a:xfrm>
            <a:off x="22549803" y="11812027"/>
            <a:ext cx="801619" cy="804908"/>
            <a:chOff x="0" y="0"/>
            <a:chExt cx="801618" cy="804906"/>
          </a:xfrm>
        </p:grpSpPr>
        <p:sp>
          <p:nvSpPr>
            <p:cNvPr id="17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8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Diagram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005013" y="10115550"/>
            <a:ext cx="20373975" cy="211455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500" baseline="0"/>
            </a:lvl1pPr>
          </a:lstStyle>
          <a:p>
            <a:pPr lvl="0"/>
            <a:r>
              <a:rPr lang="en-US" dirty="0" smtClean="0"/>
              <a:t>Caption will look like this</a:t>
            </a:r>
          </a:p>
          <a:p>
            <a:pPr lvl="0"/>
            <a:r>
              <a:rPr lang="en-US" dirty="0" smtClean="0"/>
              <a:t>Caption will look like this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005013" y="3028950"/>
            <a:ext cx="20373974" cy="7086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dirty="0" smtClean="0"/>
              <a:t>Object Placeholder</a:t>
            </a:r>
            <a:endParaRPr lang="en-US" dirty="0"/>
          </a:p>
        </p:txBody>
      </p:sp>
      <p:grpSp>
        <p:nvGrpSpPr>
          <p:cNvPr id="14" name="Group"/>
          <p:cNvGrpSpPr/>
          <p:nvPr userDrawn="1"/>
        </p:nvGrpSpPr>
        <p:grpSpPr>
          <a:xfrm>
            <a:off x="22549803" y="11812027"/>
            <a:ext cx="801619" cy="804908"/>
            <a:chOff x="0" y="0"/>
            <a:chExt cx="801618" cy="804906"/>
          </a:xfrm>
        </p:grpSpPr>
        <p:sp>
          <p:nvSpPr>
            <p:cNvPr id="15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6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18" name="Slide Number"/>
          <p:cNvSpPr txBox="1">
            <a:spLocks/>
          </p:cNvSpPr>
          <p:nvPr userDrawn="1"/>
        </p:nvSpPr>
        <p:spPr>
          <a:xfrm>
            <a:off x="688211" y="12293558"/>
            <a:ext cx="393321" cy="342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uk-UA" smtClean="0">
                <a:solidFill>
                  <a:schemeClr val="tx1"/>
                </a:solidFill>
              </a:rPr>
              <a:pPr/>
              <a:t>‹#›</a:t>
            </a:fld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8216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Diagra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9" name="Slide Number"/>
          <p:cNvSpPr txBox="1">
            <a:spLocks/>
          </p:cNvSpPr>
          <p:nvPr userDrawn="1"/>
        </p:nvSpPr>
        <p:spPr>
          <a:xfrm>
            <a:off x="688211" y="12293558"/>
            <a:ext cx="393321" cy="342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uk-UA" smtClean="0">
                <a:solidFill>
                  <a:schemeClr val="tx1"/>
                </a:solidFill>
              </a:rPr>
              <a:pPr/>
              <a:t>‹#›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93800" y="10058400"/>
            <a:ext cx="5492750" cy="17541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500" baseline="0">
                <a:latin typeface="+mn-lt"/>
              </a:defRPr>
            </a:lvl1pPr>
          </a:lstStyle>
          <a:p>
            <a:pPr lvl="0"/>
            <a:r>
              <a:rPr lang="en-US" sz="3500" dirty="0" smtClean="0"/>
              <a:t>Caption will look like this</a:t>
            </a:r>
          </a:p>
          <a:p>
            <a:pPr lvl="0"/>
            <a:r>
              <a:rPr lang="en-US" sz="3500" dirty="0" smtClean="0"/>
              <a:t>Caption will look like this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962795" y="10058400"/>
            <a:ext cx="5492750" cy="17541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500" baseline="0">
                <a:latin typeface="+mn-lt"/>
              </a:defRPr>
            </a:lvl1pPr>
          </a:lstStyle>
          <a:p>
            <a:pPr lvl="0"/>
            <a:r>
              <a:rPr lang="en-US" sz="3500" dirty="0" smtClean="0"/>
              <a:t>Caption will look like this</a:t>
            </a:r>
          </a:p>
          <a:p>
            <a:pPr lvl="0"/>
            <a:r>
              <a:rPr lang="en-US" sz="3500" dirty="0" smtClean="0"/>
              <a:t>Caption will look like this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6732020" y="10058400"/>
            <a:ext cx="5492750" cy="17541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500" baseline="0">
                <a:latin typeface="+mn-lt"/>
              </a:defRPr>
            </a:lvl1pPr>
          </a:lstStyle>
          <a:p>
            <a:pPr lvl="0"/>
            <a:r>
              <a:rPr lang="en-US" sz="3500" dirty="0" smtClean="0"/>
              <a:t>Caption will look like this</a:t>
            </a:r>
          </a:p>
          <a:p>
            <a:pPr lvl="0"/>
            <a:r>
              <a:rPr lang="en-US" sz="3500" dirty="0" smtClean="0"/>
              <a:t>Caption will look like this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46150" y="2743200"/>
            <a:ext cx="5997575" cy="6886575"/>
          </a:xfr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en-US" dirty="0" smtClean="0"/>
              <a:t>Object Goes Here</a:t>
            </a:r>
            <a:endParaRPr lang="en-US" dirty="0"/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8710382" y="2743200"/>
            <a:ext cx="5997575" cy="6886575"/>
          </a:xfr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en-US" smtClean="0"/>
              <a:t>Object Goes Here</a:t>
            </a:r>
            <a:endParaRPr lang="en-US" dirty="0"/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16479607" y="2743200"/>
            <a:ext cx="5997575" cy="6886575"/>
          </a:xfr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en-US" smtClean="0"/>
              <a:t>Object Goes Here</a:t>
            </a:r>
            <a:endParaRPr lang="en-US" dirty="0"/>
          </a:p>
        </p:txBody>
      </p:sp>
      <p:grpSp>
        <p:nvGrpSpPr>
          <p:cNvPr id="18" name="Group"/>
          <p:cNvGrpSpPr/>
          <p:nvPr userDrawn="1"/>
        </p:nvGrpSpPr>
        <p:grpSpPr>
          <a:xfrm>
            <a:off x="22549803" y="11812027"/>
            <a:ext cx="801619" cy="804908"/>
            <a:chOff x="0" y="0"/>
            <a:chExt cx="801618" cy="804906"/>
          </a:xfrm>
        </p:grpSpPr>
        <p:sp>
          <p:nvSpPr>
            <p:cNvPr id="19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0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147567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3570" y="940523"/>
            <a:ext cx="15951430" cy="134356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4" name="Rectangle"/>
          <p:cNvSpPr/>
          <p:nvPr userDrawn="1"/>
        </p:nvSpPr>
        <p:spPr>
          <a:xfrm>
            <a:off x="17865658" y="-6127"/>
            <a:ext cx="6582173" cy="13728254"/>
          </a:xfrm>
          <a:prstGeom prst="rect">
            <a:avLst/>
          </a:prstGeom>
          <a:solidFill>
            <a:srgbClr val="F0F1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193800" y="3257550"/>
            <a:ext cx="15951200" cy="8683625"/>
          </a:xfrm>
        </p:spPr>
        <p:txBody>
          <a:bodyPr/>
          <a:lstStyle>
            <a:lvl1pPr>
              <a:lnSpc>
                <a:spcPct val="200000"/>
              </a:lnSpc>
              <a:defRPr/>
            </a:lvl1pPr>
          </a:lstStyle>
          <a:p>
            <a:pPr lvl="0"/>
            <a:r>
              <a:rPr lang="en-US" dirty="0" smtClean="0"/>
              <a:t>Bullets will look like this</a:t>
            </a:r>
          </a:p>
          <a:p>
            <a:pPr lvl="0"/>
            <a:r>
              <a:rPr lang="en-US" dirty="0" smtClean="0"/>
              <a:t>Bullets will look like this</a:t>
            </a:r>
          </a:p>
          <a:p>
            <a:pPr lvl="0"/>
            <a:r>
              <a:rPr lang="en-US" dirty="0" smtClean="0"/>
              <a:t>Bullets will look like this</a:t>
            </a:r>
          </a:p>
          <a:p>
            <a:pPr lvl="0"/>
            <a:r>
              <a:rPr lang="en-US" dirty="0" smtClean="0"/>
              <a:t>Bullets will look like this</a:t>
            </a:r>
          </a:p>
          <a:p>
            <a:pPr lvl="0"/>
            <a:r>
              <a:rPr lang="en-US" dirty="0" smtClean="0"/>
              <a:t>Bullets will look like this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8516600" y="3257550"/>
            <a:ext cx="5172075" cy="8286750"/>
          </a:xfrm>
        </p:spPr>
        <p:txBody>
          <a:bodyPr/>
          <a:lstStyle>
            <a:lvl1pPr marL="344488" indent="-344488">
              <a:lnSpc>
                <a:spcPct val="150000"/>
              </a:lnSpc>
              <a:spcAft>
                <a:spcPts val="1200"/>
              </a:spcAft>
              <a:buClr>
                <a:schemeClr val="accent6"/>
              </a:buClr>
              <a:buSzPct val="50000"/>
              <a:buFontTx/>
              <a:buBlip>
                <a:blip r:embed="rId2"/>
              </a:buBlip>
              <a:tabLst/>
              <a:defRPr sz="3000">
                <a:solidFill>
                  <a:schemeClr val="accent2"/>
                </a:solidFill>
              </a:defRPr>
            </a:lvl1pPr>
            <a:lvl2pPr marL="688975" indent="-344488">
              <a:lnSpc>
                <a:spcPct val="150000"/>
              </a:lnSpc>
              <a:buClr>
                <a:schemeClr val="accent6"/>
              </a:buClr>
              <a:buSzPct val="50000"/>
              <a:buFontTx/>
              <a:buBlip>
                <a:blip r:embed="rId2"/>
              </a:buBlip>
              <a:tabLst>
                <a:tab pos="1192213" algn="l"/>
              </a:tabLst>
              <a:defRPr sz="300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 smtClean="0"/>
              <a:t>Bullets</a:t>
            </a:r>
          </a:p>
          <a:p>
            <a:pPr lvl="1"/>
            <a:r>
              <a:rPr lang="en-US" dirty="0" smtClean="0"/>
              <a:t>Bullets</a:t>
            </a:r>
          </a:p>
          <a:p>
            <a:pPr lvl="1"/>
            <a:r>
              <a:rPr lang="en-US" dirty="0" smtClean="0"/>
              <a:t>Bullets</a:t>
            </a:r>
          </a:p>
          <a:p>
            <a:pPr lvl="0"/>
            <a:r>
              <a:rPr lang="en-US" dirty="0" smtClean="0"/>
              <a:t>Bullets</a:t>
            </a:r>
          </a:p>
          <a:p>
            <a:pPr lvl="0"/>
            <a:r>
              <a:rPr lang="en-US" dirty="0" smtClean="0"/>
              <a:t>Bullets</a:t>
            </a:r>
          </a:p>
        </p:txBody>
      </p:sp>
      <p:grpSp>
        <p:nvGrpSpPr>
          <p:cNvPr id="11" name="Group"/>
          <p:cNvGrpSpPr/>
          <p:nvPr userDrawn="1"/>
        </p:nvGrpSpPr>
        <p:grpSpPr>
          <a:xfrm>
            <a:off x="22549803" y="11812027"/>
            <a:ext cx="801619" cy="804908"/>
            <a:chOff x="0" y="0"/>
            <a:chExt cx="801618" cy="804906"/>
          </a:xfrm>
        </p:grpSpPr>
        <p:sp>
          <p:nvSpPr>
            <p:cNvPr id="12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4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577401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54820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193570" y="940523"/>
            <a:ext cx="21031200" cy="13435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hangingPunct="1"/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93570" y="3677375"/>
            <a:ext cx="21031200" cy="870267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 smtClean="0"/>
              <a:t>Primary bullets will look like this 45 </a:t>
            </a:r>
            <a:r>
              <a:rPr lang="en-US" dirty="0" err="1" smtClean="0"/>
              <a:t>pt</a:t>
            </a:r>
            <a:r>
              <a:rPr lang="en-US" dirty="0" smtClean="0"/>
              <a:t> Helvetica</a:t>
            </a:r>
          </a:p>
          <a:p>
            <a:pPr lvl="1"/>
            <a:r>
              <a:rPr lang="en-US" dirty="0" smtClean="0"/>
              <a:t>The second bullet style will look like this 35 </a:t>
            </a:r>
            <a:r>
              <a:rPr lang="en-US" dirty="0" err="1" smtClean="0"/>
              <a:t>pt</a:t>
            </a:r>
            <a:r>
              <a:rPr lang="en-US" dirty="0" smtClean="0"/>
              <a:t> Helvetica</a:t>
            </a:r>
          </a:p>
          <a:p>
            <a:pPr lvl="2"/>
            <a:r>
              <a:rPr lang="en-US" dirty="0" smtClean="0"/>
              <a:t>Third bullet Style will look like this 26 </a:t>
            </a:r>
            <a:r>
              <a:rPr lang="en-US" dirty="0" err="1" smtClean="0"/>
              <a:t>pt</a:t>
            </a:r>
            <a:r>
              <a:rPr lang="en-US" dirty="0" smtClean="0"/>
              <a:t> Helvetica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23E21-99C9-2D40-B78D-354A4FF047A0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4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/>
  <p:hf hdr="0" ftr="0" dt="0"/>
  <p:txStyles>
    <p:title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502920" marR="0" indent="-502920" algn="l" defTabSz="825500" rtl="0" eaLnBrk="1" latinLnBrk="0" hangingPunct="1">
        <a:lnSpc>
          <a:spcPts val="7000"/>
        </a:lnSpc>
        <a:spcBef>
          <a:spcPts val="0"/>
        </a:spcBef>
        <a:spcAft>
          <a:spcPts val="0"/>
        </a:spcAft>
        <a:buClrTx/>
        <a:buSzPct val="50000"/>
        <a:buFontTx/>
        <a:buBlip>
          <a:blip r:embed="rId13"/>
        </a:buBlip>
        <a:tabLst/>
        <a:defRPr sz="4500" b="0" i="0" u="none" strike="noStrike" cap="none" spc="0" baseline="0">
          <a:ln>
            <a:noFill/>
          </a:ln>
          <a:solidFill>
            <a:schemeClr val="tx1"/>
          </a:solidFill>
          <a:uFillTx/>
          <a:latin typeface="Helvetica" charset="0"/>
          <a:ea typeface="Helvetica" charset="0"/>
          <a:cs typeface="Helvetica" charset="0"/>
          <a:sym typeface="Helvetica"/>
        </a:defRPr>
      </a:lvl1pPr>
      <a:lvl2pPr marL="1373188" marR="0" indent="-441325" algn="l" defTabSz="825500" rtl="0" eaLnBrk="1" latinLnBrk="0" hangingPunct="1">
        <a:lnSpc>
          <a:spcPts val="7000"/>
        </a:lnSpc>
        <a:spcBef>
          <a:spcPts val="0"/>
        </a:spcBef>
        <a:spcAft>
          <a:spcPts val="0"/>
        </a:spcAft>
        <a:buClrTx/>
        <a:buSzPct val="50000"/>
        <a:buFontTx/>
        <a:buBlip>
          <a:blip r:embed="rId13"/>
        </a:buBlip>
        <a:tabLst>
          <a:tab pos="1192213" algn="l"/>
        </a:tabLst>
        <a:defRPr sz="3500" b="0" i="0" u="none" strike="noStrike" cap="none" spc="0" baseline="0">
          <a:ln>
            <a:noFill/>
          </a:ln>
          <a:solidFill>
            <a:schemeClr val="tx1"/>
          </a:solidFill>
          <a:uFillTx/>
          <a:latin typeface="Helvetica" charset="0"/>
          <a:ea typeface="Helvetica" charset="0"/>
          <a:cs typeface="Helvetica" charset="0"/>
          <a:sym typeface="Helvetica"/>
        </a:defRPr>
      </a:lvl2pPr>
      <a:lvl3pPr marL="2746375" marR="0" indent="-336550" algn="l" defTabSz="825500" rtl="0" eaLnBrk="1" latinLnBrk="0" hangingPunct="1">
        <a:lnSpc>
          <a:spcPts val="7000"/>
        </a:lnSpc>
        <a:spcBef>
          <a:spcPts val="0"/>
        </a:spcBef>
        <a:spcAft>
          <a:spcPts val="0"/>
        </a:spcAft>
        <a:buClr>
          <a:srgbClr val="4489BD"/>
        </a:buClr>
        <a:buSzTx/>
        <a:buFont typeface="Arial" charset="0"/>
        <a:buChar char="•"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Helvetica" charset="0"/>
          <a:ea typeface="Helvetica" charset="0"/>
          <a:cs typeface="Helvetica" charset="0"/>
          <a:sym typeface="Helvetica"/>
        </a:defRPr>
      </a:lvl3pPr>
      <a:lvl4pPr marL="0" marR="0" indent="685800" algn="l" defTabSz="8255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8255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1" i="0" u="none" strike="noStrike" cap="none" spc="0" baseline="0">
          <a:ln>
            <a:noFill/>
          </a:ln>
          <a:solidFill>
            <a:srgbClr val="00265B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6.tiff"/><Relationship Id="rId5" Type="http://schemas.openxmlformats.org/officeDocument/2006/relationships/image" Target="../media/image29.tiff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31.emf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31.emf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31.emf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31.emf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34.png"/><Relationship Id="rId6" Type="http://schemas.openxmlformats.org/officeDocument/2006/relationships/image" Target="../media/image15.tiff"/><Relationship Id="rId7" Type="http://schemas.openxmlformats.org/officeDocument/2006/relationships/image" Target="../media/image16.png"/><Relationship Id="rId8" Type="http://schemas.microsoft.com/office/2007/relationships/hdphoto" Target="../media/hdphoto2.wdp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4.png"/><Relationship Id="rId6" Type="http://schemas.openxmlformats.org/officeDocument/2006/relationships/image" Target="../media/image15.tiff"/><Relationship Id="rId7" Type="http://schemas.openxmlformats.org/officeDocument/2006/relationships/image" Target="../media/image16.png"/><Relationship Id="rId8" Type="http://schemas.microsoft.com/office/2007/relationships/hdphoto" Target="../media/hdphoto2.wdp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4.png"/><Relationship Id="rId6" Type="http://schemas.openxmlformats.org/officeDocument/2006/relationships/image" Target="../media/image15.tiff"/><Relationship Id="rId7" Type="http://schemas.openxmlformats.org/officeDocument/2006/relationships/image" Target="../media/image16.png"/><Relationship Id="rId8" Type="http://schemas.microsoft.com/office/2007/relationships/hdphoto" Target="../media/hdphoto2.wdp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4.png"/><Relationship Id="rId6" Type="http://schemas.openxmlformats.org/officeDocument/2006/relationships/image" Target="../media/image15.tiff"/><Relationship Id="rId7" Type="http://schemas.openxmlformats.org/officeDocument/2006/relationships/image" Target="../media/image16.png"/><Relationship Id="rId8" Type="http://schemas.microsoft.com/office/2007/relationships/hdphoto" Target="../media/hdphoto2.wdp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4.png"/><Relationship Id="rId6" Type="http://schemas.openxmlformats.org/officeDocument/2006/relationships/image" Target="../media/image15.tiff"/><Relationship Id="rId7" Type="http://schemas.openxmlformats.org/officeDocument/2006/relationships/image" Target="../media/image16.png"/><Relationship Id="rId8" Type="http://schemas.microsoft.com/office/2007/relationships/hdphoto" Target="../media/hdphoto2.wdp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3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36.tiff"/><Relationship Id="rId5" Type="http://schemas.openxmlformats.org/officeDocument/2006/relationships/image" Target="../media/image28.jpe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36.tiff"/><Relationship Id="rId5" Type="http://schemas.openxmlformats.org/officeDocument/2006/relationships/image" Target="../media/image28.jpe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28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28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36.tiff"/><Relationship Id="rId5" Type="http://schemas.openxmlformats.org/officeDocument/2006/relationships/image" Target="../media/image28.jpe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36.tiff"/><Relationship Id="rId5" Type="http://schemas.openxmlformats.org/officeDocument/2006/relationships/image" Target="../media/image28.jpe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36.tiff"/><Relationship Id="rId5" Type="http://schemas.openxmlformats.org/officeDocument/2006/relationships/image" Target="../media/image28.jpe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3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4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png"/><Relationship Id="rId6" Type="http://schemas.microsoft.com/office/2007/relationships/hdphoto" Target="../media/hdphoto1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3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2.jpe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2.wdp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7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2.jpe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jpe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emf"/><Relationship Id="rId3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52.jpeg"/><Relationship Id="rId7" Type="http://schemas.openxmlformats.org/officeDocument/2006/relationships/image" Target="../media/image53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3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3" Type="http://schemas.openxmlformats.org/officeDocument/2006/relationships/image" Target="../media/image5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28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3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9.png"/><Relationship Id="rId5" Type="http://schemas.microsoft.com/office/2007/relationships/hdphoto" Target="../media/hdphoto6.wdp"/><Relationship Id="rId6" Type="http://schemas.openxmlformats.org/officeDocument/2006/relationships/image" Target="../media/image20.png"/><Relationship Id="rId7" Type="http://schemas.microsoft.com/office/2007/relationships/hdphoto" Target="../media/hdphoto7.wdp"/><Relationship Id="rId8" Type="http://schemas.openxmlformats.org/officeDocument/2006/relationships/image" Target="../media/image21.jpeg"/><Relationship Id="rId9" Type="http://schemas.microsoft.com/office/2007/relationships/hdphoto" Target="../media/hdphoto8.wdp"/><Relationship Id="rId10" Type="http://schemas.openxmlformats.org/officeDocument/2006/relationships/image" Target="../media/image22.jpeg"/><Relationship Id="rId11" Type="http://schemas.microsoft.com/office/2007/relationships/hdphoto" Target="../media/hdphoto9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9.png"/><Relationship Id="rId5" Type="http://schemas.microsoft.com/office/2007/relationships/hdphoto" Target="../media/hdphoto6.wdp"/><Relationship Id="rId6" Type="http://schemas.openxmlformats.org/officeDocument/2006/relationships/image" Target="../media/image20.png"/><Relationship Id="rId7" Type="http://schemas.microsoft.com/office/2007/relationships/hdphoto" Target="../media/hdphoto7.wdp"/><Relationship Id="rId8" Type="http://schemas.openxmlformats.org/officeDocument/2006/relationships/image" Target="../media/image21.jpeg"/><Relationship Id="rId9" Type="http://schemas.microsoft.com/office/2007/relationships/hdphoto" Target="../media/hdphoto8.wdp"/><Relationship Id="rId10" Type="http://schemas.openxmlformats.org/officeDocument/2006/relationships/image" Target="../media/image22.jpeg"/><Relationship Id="rId11" Type="http://schemas.microsoft.com/office/2007/relationships/hdphoto" Target="../media/hdphoto9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Deck Title Goes Here"/>
          <p:cNvSpPr txBox="1">
            <a:spLocks noGrp="1"/>
          </p:cNvSpPr>
          <p:nvPr>
            <p:ph type="body" sz="quarter" idx="13"/>
          </p:nvPr>
        </p:nvSpPr>
        <p:spPr>
          <a:xfrm>
            <a:off x="9931504" y="7129580"/>
            <a:ext cx="13237409" cy="188769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Approximation and </a:t>
            </a:r>
            <a:r>
              <a:rPr lang="en-US" dirty="0" smtClean="0"/>
              <a:t>Interaction:</a:t>
            </a:r>
            <a:endParaRPr lang="en-US" dirty="0"/>
          </a:p>
          <a:p>
            <a:r>
              <a:rPr lang="en-US" dirty="0" smtClean="0"/>
              <a:t>A Progressive’s View</a:t>
            </a:r>
            <a:endParaRPr dirty="0"/>
          </a:p>
        </p:txBody>
      </p:sp>
      <p:sp>
        <p:nvSpPr>
          <p:cNvPr id="289" name="Deck Subtitle Goes Here"/>
          <p:cNvSpPr txBox="1">
            <a:spLocks noGrp="1"/>
          </p:cNvSpPr>
          <p:nvPr>
            <p:ph type="body" sz="quarter" idx="14"/>
          </p:nvPr>
        </p:nvSpPr>
        <p:spPr>
          <a:xfrm>
            <a:off x="9906103" y="8974942"/>
            <a:ext cx="13237410" cy="88351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Joe Hellerstein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Outline Title Goes Here"/>
          <p:cNvSpPr txBox="1">
            <a:spLocks noGrp="1"/>
          </p:cNvSpPr>
          <p:nvPr>
            <p:ph type="body" sz="quarter" idx="13"/>
          </p:nvPr>
        </p:nvSpPr>
        <p:spPr>
          <a:xfrm>
            <a:off x="815530" y="1032859"/>
            <a:ext cx="4763094" cy="990015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06" name="1"/>
          <p:cNvSpPr/>
          <p:nvPr/>
        </p:nvSpPr>
        <p:spPr>
          <a:xfrm>
            <a:off x="5783276" y="2396066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307" name="2"/>
          <p:cNvSpPr/>
          <p:nvPr/>
        </p:nvSpPr>
        <p:spPr>
          <a:xfrm>
            <a:off x="5783276" y="4533974"/>
            <a:ext cx="1270001" cy="1270001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rPr smtClean="0"/>
              <a:t>2</a:t>
            </a:r>
            <a:endParaRPr/>
          </a:p>
        </p:txBody>
      </p:sp>
      <p:sp>
        <p:nvSpPr>
          <p:cNvPr id="308" name="3"/>
          <p:cNvSpPr/>
          <p:nvPr/>
        </p:nvSpPr>
        <p:spPr>
          <a:xfrm>
            <a:off x="5783276" y="6671881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309" name="4"/>
          <p:cNvSpPr/>
          <p:nvPr/>
        </p:nvSpPr>
        <p:spPr>
          <a:xfrm>
            <a:off x="5783276" y="8809788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310" name="5"/>
          <p:cNvSpPr/>
          <p:nvPr/>
        </p:nvSpPr>
        <p:spPr>
          <a:xfrm>
            <a:off x="5783276" y="10947696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5</a:t>
            </a:r>
          </a:p>
        </p:txBody>
      </p:sp>
      <p:sp>
        <p:nvSpPr>
          <p:cNvPr id="311" name="Outline Item"/>
          <p:cNvSpPr txBox="1"/>
          <p:nvPr/>
        </p:nvSpPr>
        <p:spPr>
          <a:xfrm>
            <a:off x="7458193" y="2509481"/>
            <a:ext cx="3116238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smtClean="0">
                <a:solidFill>
                  <a:schemeClr val="tx2"/>
                </a:solidFill>
              </a:rPr>
              <a:t>Perspective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313" name="Outline Item"/>
          <p:cNvSpPr txBox="1"/>
          <p:nvPr/>
        </p:nvSpPr>
        <p:spPr>
          <a:xfrm>
            <a:off x="7458193" y="6785296"/>
            <a:ext cx="4526880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err="1" smtClean="0">
                <a:solidFill>
                  <a:schemeClr val="tx2"/>
                </a:solidFill>
              </a:rPr>
              <a:t>Async</a:t>
            </a:r>
            <a:r>
              <a:rPr lang="en-US" dirty="0" smtClean="0">
                <a:solidFill>
                  <a:schemeClr val="tx2"/>
                </a:solidFill>
              </a:rPr>
              <a:t> Interaction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314" name="Outline Item"/>
          <p:cNvSpPr txBox="1"/>
          <p:nvPr/>
        </p:nvSpPr>
        <p:spPr>
          <a:xfrm>
            <a:off x="7458193" y="8923203"/>
            <a:ext cx="3212418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dirty="0">
                <a:solidFill>
                  <a:schemeClr val="tx2"/>
                </a:solidFill>
              </a:rPr>
              <a:t>Outline Item</a:t>
            </a:r>
          </a:p>
        </p:txBody>
      </p:sp>
      <p:sp>
        <p:nvSpPr>
          <p:cNvPr id="315" name="Outline Item"/>
          <p:cNvSpPr txBox="1"/>
          <p:nvPr/>
        </p:nvSpPr>
        <p:spPr>
          <a:xfrm>
            <a:off x="7458193" y="11061111"/>
            <a:ext cx="3212418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dirty="0">
                <a:solidFill>
                  <a:schemeClr val="tx2"/>
                </a:solidFill>
              </a:rPr>
              <a:t>Outline Item</a:t>
            </a:r>
          </a:p>
        </p:txBody>
      </p:sp>
      <p:sp>
        <p:nvSpPr>
          <p:cNvPr id="16" name="Outline Item"/>
          <p:cNvSpPr txBox="1"/>
          <p:nvPr/>
        </p:nvSpPr>
        <p:spPr>
          <a:xfrm>
            <a:off x="7458193" y="4647389"/>
            <a:ext cx="6995505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b="1" dirty="0" smtClean="0">
                <a:solidFill>
                  <a:schemeClr val="accent3"/>
                </a:solidFill>
                <a:latin typeface="Helvetica" charset="0"/>
                <a:ea typeface="Helvetica" charset="0"/>
                <a:cs typeface="Helvetica" charset="0"/>
              </a:rPr>
              <a:t>Interactive as Distributed</a:t>
            </a:r>
            <a:endParaRPr b="1" dirty="0">
              <a:solidFill>
                <a:schemeClr val="accent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72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r>
              <a:rPr lang="en-US" dirty="0" smtClean="0"/>
              <a:t>Lack of user feedback</a:t>
            </a:r>
          </a:p>
          <a:p>
            <a:r>
              <a:rPr lang="en-US" dirty="0" smtClean="0"/>
              <a:t>Coarse-grained user control</a:t>
            </a:r>
          </a:p>
          <a:p>
            <a:pPr lvl="1"/>
            <a:r>
              <a:rPr lang="en-US" dirty="0" smtClean="0"/>
              <a:t>query</a:t>
            </a:r>
          </a:p>
          <a:p>
            <a:pPr lvl="1"/>
            <a:r>
              <a:rPr lang="en-US" dirty="0" smtClean="0"/>
              <a:t>cancel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Lack of </a:t>
            </a:r>
            <a:r>
              <a:rPr lang="en-US" dirty="0" smtClean="0"/>
              <a:t>feedback</a:t>
            </a:r>
            <a:endParaRPr lang="en-US" dirty="0"/>
          </a:p>
          <a:p>
            <a:r>
              <a:rPr lang="en-US" dirty="0"/>
              <a:t>Coarse-grained user control</a:t>
            </a:r>
          </a:p>
          <a:p>
            <a:pPr lvl="1"/>
            <a:r>
              <a:rPr lang="en-US" dirty="0"/>
              <a:t>query</a:t>
            </a:r>
          </a:p>
          <a:p>
            <a:pPr lvl="1"/>
            <a:r>
              <a:rPr lang="en-US" dirty="0" smtClean="0"/>
              <a:t>cancel</a:t>
            </a:r>
          </a:p>
          <a:p>
            <a:r>
              <a:rPr lang="en-US" dirty="0" smtClean="0"/>
              <a:t>Online Aggregation can help</a:t>
            </a:r>
          </a:p>
          <a:p>
            <a:pPr lvl="1"/>
            <a:r>
              <a:rPr lang="en-US" dirty="0" smtClean="0"/>
              <a:t>Continuous approximation</a:t>
            </a:r>
          </a:p>
          <a:p>
            <a:pPr lvl="1"/>
            <a:r>
              <a:rPr lang="en-US" dirty="0" smtClean="0"/>
              <a:t>But what is the User Experience?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 c. 1995 </a:t>
            </a:r>
            <a:r>
              <a:rPr lang="mr-IN" dirty="0" smtClean="0"/>
              <a:t>…</a:t>
            </a:r>
            <a:r>
              <a:rPr lang="en-US" dirty="0" smtClean="0"/>
              <a:t> and in our era of Big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4" t="543"/>
          <a:stretch/>
        </p:blipFill>
        <p:spPr>
          <a:xfrm>
            <a:off x="11358880" y="3610880"/>
            <a:ext cx="11888654" cy="7449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880" y="5539740"/>
            <a:ext cx="2602251" cy="109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294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Progressive animation</a:t>
            </a:r>
          </a:p>
          <a:p>
            <a:pPr lvl="1"/>
            <a:r>
              <a:rPr lang="en-US" sz="3700" dirty="0" smtClean="0"/>
              <a:t>approximation</a:t>
            </a:r>
          </a:p>
          <a:p>
            <a:pPr lvl="1"/>
            <a:r>
              <a:rPr lang="en-US" sz="3700" dirty="0" smtClean="0"/>
              <a:t>confidence</a:t>
            </a:r>
          </a:p>
          <a:p>
            <a:pPr lvl="1"/>
            <a:r>
              <a:rPr lang="en-US" sz="3700" dirty="0" smtClean="0"/>
              <a:t>rate of change</a:t>
            </a:r>
          </a:p>
          <a:p>
            <a:r>
              <a:rPr lang="en-US" sz="4800" dirty="0" smtClean="0"/>
              <a:t>Visual update-in-place</a:t>
            </a:r>
          </a:p>
          <a:p>
            <a:pPr lvl="1"/>
            <a:r>
              <a:rPr lang="en-US" sz="3700" dirty="0" smtClean="0"/>
              <a:t>mutable state!?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An Interface for Online Aggregation</a:t>
            </a:r>
            <a:endParaRPr lang="en-US" dirty="0"/>
          </a:p>
        </p:txBody>
      </p:sp>
      <p:pic>
        <p:nvPicPr>
          <p:cNvPr id="5" name="Picture 11" descr="D:\jmh\SCHOOL\metadump-fixe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880" y="2992149"/>
            <a:ext cx="11989382" cy="877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920333" y="13043765"/>
            <a:ext cx="8027074" cy="59503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With thanks to Bruce Lo, 1997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03138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Starts with Eye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Output is progressively interpreted by a human</a:t>
            </a:r>
          </a:p>
          <a:p>
            <a:r>
              <a:rPr lang="en-US" dirty="0" smtClean="0"/>
              <a:t>Human input is also an important stream</a:t>
            </a:r>
          </a:p>
          <a:p>
            <a:r>
              <a:rPr lang="en-US" dirty="0" smtClean="0"/>
              <a:t>What is in the middle of this control loop?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404" y="6624539"/>
            <a:ext cx="6502400" cy="65024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7387736" y="6069106"/>
            <a:ext cx="6894408" cy="3510677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>
            <a:off x="7536379" y="10859036"/>
            <a:ext cx="3504089" cy="66662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35779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816" y="13270"/>
            <a:ext cx="14813784" cy="13652500"/>
          </a:xfrm>
          <a:prstGeom prst="rect">
            <a:avLst/>
          </a:prstGeom>
        </p:spPr>
      </p:pic>
      <p:sp>
        <p:nvSpPr>
          <p:cNvPr id="329" name="Slide Title Goes Here"/>
          <p:cNvSpPr txBox="1"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Card, Moran, Newell </a:t>
            </a:r>
            <a:r>
              <a:rPr lang="mr-IN" dirty="0" smtClean="0"/>
              <a:t>’</a:t>
            </a:r>
            <a:r>
              <a:rPr lang="en-US" dirty="0" smtClean="0"/>
              <a:t>83 [CMN83]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Model Human Processor</a:t>
            </a:r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9" t="39157" r="44665" b="52979"/>
          <a:stretch/>
        </p:blipFill>
        <p:spPr>
          <a:xfrm>
            <a:off x="15675529" y="5514125"/>
            <a:ext cx="2774731" cy="1107393"/>
          </a:xfrm>
          <a:prstGeom prst="ellipse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0" t="34258" r="16849" b="57905"/>
          <a:stretch/>
        </p:blipFill>
        <p:spPr>
          <a:xfrm>
            <a:off x="19900688" y="4824249"/>
            <a:ext cx="2522483" cy="1103586"/>
          </a:xfrm>
          <a:prstGeom prst="ellipse">
            <a:avLst/>
          </a:prstGeom>
        </p:spPr>
      </p:pic>
      <p:pic>
        <p:nvPicPr>
          <p:cNvPr id="2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7" t="38196" r="66736" b="52000"/>
          <a:stretch/>
        </p:blipFill>
        <p:spPr>
          <a:xfrm>
            <a:off x="14282144" y="5378824"/>
            <a:ext cx="1009450" cy="1380563"/>
          </a:xfrm>
          <a:prstGeom prst="ellipse">
            <a:avLst/>
          </a:prstGeom>
        </p:spPr>
      </p:pic>
      <p:pic>
        <p:nvPicPr>
          <p:cNvPr id="2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74993" r="76569" b="9983"/>
          <a:stretch/>
        </p:blipFill>
        <p:spPr>
          <a:xfrm>
            <a:off x="11040468" y="10560424"/>
            <a:ext cx="2852631" cy="2115670"/>
          </a:xfrm>
          <a:prstGeom prst="rect">
            <a:avLst/>
          </a:prstGeom>
        </p:spPr>
      </p:pic>
      <p:pic>
        <p:nvPicPr>
          <p:cNvPr id="2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6" t="44188" r="9421" b="46469"/>
          <a:stretch/>
        </p:blipFill>
        <p:spPr>
          <a:xfrm>
            <a:off x="20876118" y="6181598"/>
            <a:ext cx="2712910" cy="1315844"/>
          </a:xfrm>
          <a:prstGeom prst="ellipse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12913103" y="624468"/>
            <a:ext cx="11084313" cy="3769112"/>
          </a:xfrm>
          <a:custGeom>
            <a:avLst/>
            <a:gdLst>
              <a:gd name="connsiteX0" fmla="*/ 0 w 11084313"/>
              <a:gd name="connsiteY0" fmla="*/ 0 h 3769112"/>
              <a:gd name="connsiteX1" fmla="*/ 22303 w 11084313"/>
              <a:gd name="connsiteY1" fmla="*/ 3724508 h 3769112"/>
              <a:gd name="connsiteX2" fmla="*/ 11084313 w 11084313"/>
              <a:gd name="connsiteY2" fmla="*/ 3769112 h 3769112"/>
              <a:gd name="connsiteX3" fmla="*/ 11084313 w 11084313"/>
              <a:gd name="connsiteY3" fmla="*/ 44605 h 3769112"/>
              <a:gd name="connsiteX4" fmla="*/ 0 w 11084313"/>
              <a:gd name="connsiteY4" fmla="*/ 0 h 376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4313" h="3769112">
                <a:moveTo>
                  <a:pt x="0" y="0"/>
                </a:moveTo>
                <a:lnTo>
                  <a:pt x="22303" y="3724508"/>
                </a:lnTo>
                <a:lnTo>
                  <a:pt x="11084313" y="3769112"/>
                </a:lnTo>
                <a:lnTo>
                  <a:pt x="11084313" y="44605"/>
                </a:lnTo>
                <a:lnTo>
                  <a:pt x="0" y="0"/>
                </a:lnTo>
                <a:close/>
              </a:path>
            </a:pathLst>
          </a:custGeom>
          <a:noFill/>
          <a:ln w="25400" cap="flat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404" y="6624539"/>
            <a:ext cx="6502400" cy="6502400"/>
          </a:xfrm>
          <a:prstGeom prst="rect">
            <a:avLst/>
          </a:prstGeom>
        </p:spPr>
      </p:pic>
      <p:cxnSp>
        <p:nvCxnSpPr>
          <p:cNvPr id="12" name="Straight Connector 11"/>
          <p:cNvCxnSpPr>
            <a:endCxn id="25" idx="2"/>
          </p:cNvCxnSpPr>
          <p:nvPr/>
        </p:nvCxnSpPr>
        <p:spPr>
          <a:xfrm flipV="1">
            <a:off x="7387736" y="6069106"/>
            <a:ext cx="6894408" cy="3510677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/>
          <p:cNvCxnSpPr/>
          <p:nvPr/>
        </p:nvCxnSpPr>
        <p:spPr>
          <a:xfrm>
            <a:off x="7536379" y="10859036"/>
            <a:ext cx="3504089" cy="66662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9417816" y="13270"/>
            <a:ext cx="14813784" cy="136525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358588" y="2699129"/>
            <a:ext cx="9359153" cy="5403493"/>
          </a:xfrm>
          <a:prstGeom prst="cloud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Cloud</a:t>
            </a:r>
            <a:b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</a:br>
            <a:endParaRPr kumimoji="0" lang="en-US" sz="32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Distributed System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9" t="39157" r="44665" b="52979"/>
          <a:stretch/>
        </p:blipFill>
        <p:spPr>
          <a:xfrm>
            <a:off x="15675529" y="5514125"/>
            <a:ext cx="2774731" cy="1107393"/>
          </a:xfrm>
          <a:prstGeom prst="ellipse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0" t="34258" r="16849" b="57905"/>
          <a:stretch/>
        </p:blipFill>
        <p:spPr>
          <a:xfrm>
            <a:off x="19900688" y="4824249"/>
            <a:ext cx="2522483" cy="1103586"/>
          </a:xfrm>
          <a:prstGeom prst="ellipse">
            <a:avLst/>
          </a:prstGeom>
        </p:spPr>
      </p:pic>
      <p:pic>
        <p:nvPicPr>
          <p:cNvPr id="2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7" t="38196" r="66736" b="52000"/>
          <a:stretch/>
        </p:blipFill>
        <p:spPr>
          <a:xfrm>
            <a:off x="14282144" y="5378824"/>
            <a:ext cx="1009450" cy="1380563"/>
          </a:xfrm>
          <a:prstGeom prst="ellipse">
            <a:avLst/>
          </a:prstGeom>
        </p:spPr>
      </p:pic>
      <p:pic>
        <p:nvPicPr>
          <p:cNvPr id="2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74993" r="76569" b="9983"/>
          <a:stretch/>
        </p:blipFill>
        <p:spPr>
          <a:xfrm>
            <a:off x="11040468" y="10560424"/>
            <a:ext cx="2852631" cy="2115670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6" t="44188" r="9421" b="46469"/>
          <a:stretch/>
        </p:blipFill>
        <p:spPr>
          <a:xfrm>
            <a:off x="20771550" y="6177027"/>
            <a:ext cx="2712910" cy="1315844"/>
          </a:xfrm>
          <a:prstGeom prst="ellipse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12913103" y="624468"/>
            <a:ext cx="11084313" cy="3769112"/>
          </a:xfrm>
          <a:custGeom>
            <a:avLst/>
            <a:gdLst>
              <a:gd name="connsiteX0" fmla="*/ 0 w 11084313"/>
              <a:gd name="connsiteY0" fmla="*/ 0 h 3769112"/>
              <a:gd name="connsiteX1" fmla="*/ 22303 w 11084313"/>
              <a:gd name="connsiteY1" fmla="*/ 3724508 h 3769112"/>
              <a:gd name="connsiteX2" fmla="*/ 11084313 w 11084313"/>
              <a:gd name="connsiteY2" fmla="*/ 3769112 h 3769112"/>
              <a:gd name="connsiteX3" fmla="*/ 11084313 w 11084313"/>
              <a:gd name="connsiteY3" fmla="*/ 44605 h 3769112"/>
              <a:gd name="connsiteX4" fmla="*/ 0 w 11084313"/>
              <a:gd name="connsiteY4" fmla="*/ 0 h 376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4313" h="3769112">
                <a:moveTo>
                  <a:pt x="0" y="0"/>
                </a:moveTo>
                <a:lnTo>
                  <a:pt x="22303" y="3724508"/>
                </a:lnTo>
                <a:lnTo>
                  <a:pt x="11084313" y="3769112"/>
                </a:lnTo>
                <a:lnTo>
                  <a:pt x="11084313" y="44605"/>
                </a:lnTo>
                <a:lnTo>
                  <a:pt x="0" y="0"/>
                </a:lnTo>
                <a:close/>
              </a:path>
            </a:pathLst>
          </a:custGeom>
          <a:noFill/>
          <a:ln w="25400" cap="flat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404" y="6624539"/>
            <a:ext cx="6502400" cy="6502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322" y="3023879"/>
            <a:ext cx="4483870" cy="47043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12078" y="627033"/>
            <a:ext cx="11085338" cy="3824766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7387736" y="6134420"/>
            <a:ext cx="6894408" cy="3510677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/>
          <p:cNvCxnSpPr/>
          <p:nvPr/>
        </p:nvCxnSpPr>
        <p:spPr>
          <a:xfrm>
            <a:off x="7536379" y="10924350"/>
            <a:ext cx="3504089" cy="66662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Connector 21"/>
          <p:cNvCxnSpPr/>
          <p:nvPr/>
        </p:nvCxnSpPr>
        <p:spPr>
          <a:xfrm>
            <a:off x="5600700" y="7362576"/>
            <a:ext cx="387784" cy="46765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11571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8658" y="7092038"/>
            <a:ext cx="6995742" cy="64473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/>
              <a:t>…</a:t>
            </a:r>
            <a:r>
              <a:rPr lang="en-US" dirty="0" smtClean="0"/>
              <a:t>With Distributed Systems Problems</a:t>
            </a:r>
            <a:endParaRPr lang="en-US" dirty="0"/>
          </a:p>
        </p:txBody>
      </p:sp>
      <p:sp>
        <p:nvSpPr>
          <p:cNvPr id="317" name="Primary bullets will look like this 45 pt Helvetica…"/>
          <p:cNvSpPr txBox="1">
            <a:spLocks noGrp="1"/>
          </p:cNvSpPr>
          <p:nvPr>
            <p:ph idx="1"/>
          </p:nvPr>
        </p:nvSpPr>
        <p:spPr>
          <a:xfrm>
            <a:off x="1193570" y="3221939"/>
            <a:ext cx="11695353" cy="8732168"/>
          </a:xfrm>
        </p:spPr>
        <p:txBody>
          <a:bodyPr/>
          <a:lstStyle/>
          <a:p>
            <a:r>
              <a:rPr lang="en-US" dirty="0" smtClean="0"/>
              <a:t>Lost messages</a:t>
            </a:r>
          </a:p>
          <a:p>
            <a:r>
              <a:rPr lang="en-US" dirty="0" smtClean="0"/>
              <a:t>Batched message</a:t>
            </a:r>
          </a:p>
          <a:p>
            <a:r>
              <a:rPr lang="en-US" dirty="0" smtClean="0"/>
              <a:t>Reordered messages</a:t>
            </a:r>
          </a:p>
          <a:p>
            <a:endParaRPr lang="en-US" dirty="0"/>
          </a:p>
          <a:p>
            <a:r>
              <a:rPr lang="en-US" dirty="0" smtClean="0"/>
              <a:t>Performance variance, component failure</a:t>
            </a:r>
          </a:p>
          <a:p>
            <a:r>
              <a:rPr lang="en-US" dirty="0" smtClean="0"/>
              <a:t>Heterogeneous storage and compute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1212" y="7748791"/>
            <a:ext cx="3365080" cy="3365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456" y="3076714"/>
            <a:ext cx="5557669" cy="3222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824" y="3231779"/>
            <a:ext cx="2653288" cy="2783741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10955215" y="5820508"/>
            <a:ext cx="3953257" cy="256520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/>
          <p:cNvCxnSpPr/>
          <p:nvPr/>
        </p:nvCxnSpPr>
        <p:spPr>
          <a:xfrm>
            <a:off x="14702936" y="9089925"/>
            <a:ext cx="4254137" cy="90156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Connector 24"/>
          <p:cNvCxnSpPr/>
          <p:nvPr/>
        </p:nvCxnSpPr>
        <p:spPr>
          <a:xfrm>
            <a:off x="14851579" y="10369178"/>
            <a:ext cx="2669575" cy="2017981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38859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8658" y="7092038"/>
            <a:ext cx="6995742" cy="64473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Concerns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112" y="6915212"/>
            <a:ext cx="3365080" cy="3365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360" y="3911991"/>
            <a:ext cx="5557669" cy="3222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426" y="4131471"/>
            <a:ext cx="2653288" cy="2783741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5018049" y="6608124"/>
            <a:ext cx="6200078" cy="154304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/>
          <p:cNvCxnSpPr/>
          <p:nvPr/>
        </p:nvCxnSpPr>
        <p:spPr>
          <a:xfrm>
            <a:off x="12399764" y="8309371"/>
            <a:ext cx="6557309" cy="168212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Connector 24"/>
          <p:cNvCxnSpPr/>
          <p:nvPr/>
        </p:nvCxnSpPr>
        <p:spPr>
          <a:xfrm>
            <a:off x="12399764" y="9134593"/>
            <a:ext cx="5121390" cy="328287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/>
          <p:cNvSpPr txBox="1"/>
          <p:nvPr/>
        </p:nvSpPr>
        <p:spPr>
          <a:xfrm>
            <a:off x="13653004" y="7580497"/>
            <a:ext cx="3672480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Low BW, Intermittent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957073" y="5495769"/>
            <a:ext cx="4225517" cy="1987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Limited Memory</a:t>
            </a:r>
            <a:b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High context switch cost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11504" y="3959625"/>
            <a:ext cx="4307269" cy="21800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Huge data volumes</a:t>
            </a:r>
          </a:p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C00000"/>
                </a:solidFill>
              </a:rPr>
              <a:t>Large-scale computation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 rot="20015141">
            <a:off x="21394988" y="10982657"/>
            <a:ext cx="2327491" cy="7566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High</a:t>
            </a: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latency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28002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8658" y="7092038"/>
            <a:ext cx="6995742" cy="64473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Consistency Challenges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112" y="6915212"/>
            <a:ext cx="3365080" cy="3365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360" y="3911991"/>
            <a:ext cx="5557669" cy="3222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426" y="4131471"/>
            <a:ext cx="2653288" cy="2783741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5018049" y="6608124"/>
            <a:ext cx="6200078" cy="154304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/>
          <p:cNvCxnSpPr/>
          <p:nvPr/>
        </p:nvCxnSpPr>
        <p:spPr>
          <a:xfrm>
            <a:off x="12399764" y="8309371"/>
            <a:ext cx="6557309" cy="168212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/>
          <p:cNvSpPr txBox="1"/>
          <p:nvPr/>
        </p:nvSpPr>
        <p:spPr>
          <a:xfrm>
            <a:off x="7343958" y="7617436"/>
            <a:ext cx="3645229" cy="2618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Evolving</a:t>
            </a:r>
            <a:r>
              <a:rPr lang="en-US" dirty="0">
                <a:solidFill>
                  <a:srgbClr val="F26E20"/>
                </a:solidFill>
              </a:rPr>
              <a:t> </a:t>
            </a: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distilled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visual representation</a:t>
            </a:r>
          </a:p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rgbClr val="F26E20"/>
                </a:solidFill>
              </a:rPr>
              <a:t>V</a:t>
            </a:r>
            <a:r>
              <a:rPr lang="en-US" baseline="-25000" dirty="0" err="1" smtClean="0">
                <a:solidFill>
                  <a:srgbClr val="F26E20"/>
                </a:solidFill>
              </a:rPr>
              <a:t>t</a:t>
            </a:r>
            <a:r>
              <a:rPr lang="en-US" dirty="0" smtClean="0">
                <a:solidFill>
                  <a:srgbClr val="F26E20"/>
                </a:solidFill>
              </a:rPr>
              <a:t> = f (</a:t>
            </a:r>
            <a:r>
              <a:rPr lang="en-US" sz="6600" dirty="0" err="1" smtClean="0">
                <a:solidFill>
                  <a:srgbClr val="F26E2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F26E20"/>
                </a:solidFill>
              </a:rPr>
              <a:t>i,t</a:t>
            </a:r>
            <a:r>
              <a:rPr lang="en-US" dirty="0" err="1" smtClean="0">
                <a:solidFill>
                  <a:srgbClr val="F26E20"/>
                </a:solidFill>
              </a:rPr>
              <a:t>s</a:t>
            </a:r>
            <a:r>
              <a:rPr lang="en-US" baseline="-25000" dirty="0" err="1" smtClean="0">
                <a:solidFill>
                  <a:srgbClr val="F26E20"/>
                </a:solidFill>
              </a:rPr>
              <a:t>i,t</a:t>
            </a:r>
            <a:r>
              <a:rPr lang="en-US" dirty="0" smtClean="0">
                <a:solidFill>
                  <a:srgbClr val="F26E20"/>
                </a:solidFill>
              </a:rPr>
              <a:t>)</a:t>
            </a:r>
            <a:endParaRPr lang="en-US" baseline="-25000" dirty="0">
              <a:solidFill>
                <a:srgbClr val="F26E2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20015141">
            <a:off x="21394988" y="10982657"/>
            <a:ext cx="2327491" cy="7566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High</a:t>
            </a: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latency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26E2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93586" y="3870404"/>
            <a:ext cx="2943113" cy="24263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Evolving</a:t>
            </a:r>
            <a:b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Distributed State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600" dirty="0" err="1" smtClean="0">
                <a:solidFill>
                  <a:srgbClr val="F26E2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F26E20"/>
                </a:solidFill>
              </a:rPr>
              <a:t>i,t</a:t>
            </a:r>
            <a:r>
              <a:rPr lang="en-US" dirty="0" err="1" smtClean="0">
                <a:solidFill>
                  <a:srgbClr val="F26E20"/>
                </a:solidFill>
              </a:rPr>
              <a:t>s</a:t>
            </a:r>
            <a:r>
              <a:rPr lang="en-US" baseline="-25000" dirty="0" err="1" smtClean="0">
                <a:solidFill>
                  <a:srgbClr val="F26E20"/>
                </a:solidFill>
              </a:rPr>
              <a:t>i,t</a:t>
            </a:r>
            <a:endParaRPr kumimoji="0" lang="en-US" sz="3000" b="0" i="0" u="none" strike="noStrike" cap="none" spc="0" normalizeH="0" baseline="-25000" dirty="0">
              <a:ln>
                <a:noFill/>
              </a:ln>
              <a:solidFill>
                <a:srgbClr val="F26E20"/>
              </a:solidFill>
              <a:effectLst/>
              <a:uFillTx/>
              <a:sym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417010" y="5023875"/>
            <a:ext cx="4865114" cy="187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rgbClr val="F26E20"/>
                </a:solidFill>
              </a:rPr>
              <a:t>V</a:t>
            </a:r>
            <a:r>
              <a:rPr lang="en-US" baseline="-25000" dirty="0" err="1" smtClean="0">
                <a:solidFill>
                  <a:srgbClr val="F26E20"/>
                </a:solidFill>
              </a:rPr>
              <a:t>t</a:t>
            </a:r>
            <a:r>
              <a:rPr lang="en-US" dirty="0" smtClean="0">
                <a:solidFill>
                  <a:srgbClr val="F26E20"/>
                </a:solidFill>
              </a:rPr>
              <a:t>    M</a:t>
            </a:r>
            <a:r>
              <a:rPr lang="en-US" baseline="-25000" dirty="0" smtClean="0">
                <a:solidFill>
                  <a:srgbClr val="F26E20"/>
                </a:solidFill>
              </a:rPr>
              <a:t>t</a:t>
            </a:r>
            <a:endParaRPr kumimoji="0" lang="en-US" sz="3000" b="0" i="0" u="none" strike="noStrike" cap="none" spc="0" normalizeH="0" baseline="-25000" dirty="0" smtClean="0">
              <a:ln>
                <a:noFill/>
              </a:ln>
              <a:solidFill>
                <a:srgbClr val="F26E20"/>
              </a:solidFill>
              <a:effectLst/>
              <a:uFillTx/>
              <a:sym typeface="Helvetica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err="1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Lossy</a:t>
            </a: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memory of</a:t>
            </a: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visual and</a:t>
            </a:r>
            <a:b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semantic history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26E2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216236" y="5083556"/>
            <a:ext cx="423609" cy="221635"/>
            <a:chOff x="20689887" y="4828032"/>
            <a:chExt cx="305644" cy="221635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20689887" y="4828032"/>
              <a:ext cx="159680" cy="221635"/>
            </a:xfrm>
            <a:prstGeom prst="line">
              <a:avLst/>
            </a:prstGeom>
            <a:noFill/>
            <a:ln w="25400" cap="flat">
              <a:solidFill>
                <a:srgbClr val="F26E2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20835851" y="4828032"/>
              <a:ext cx="159680" cy="221635"/>
            </a:xfrm>
            <a:prstGeom prst="line">
              <a:avLst/>
            </a:prstGeom>
            <a:noFill/>
            <a:ln w="25400" cap="flat">
              <a:solidFill>
                <a:srgbClr val="F26E2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 rot="830074">
            <a:off x="13878641" y="7378046"/>
            <a:ext cx="4179029" cy="12182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err="1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Lossy</a:t>
            </a: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perception and </a:t>
            </a:r>
            <a:b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semantic understanding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26E2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997958" y="5083555"/>
            <a:ext cx="423609" cy="221635"/>
            <a:chOff x="20689887" y="4828032"/>
            <a:chExt cx="305644" cy="2216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0689887" y="4828032"/>
              <a:ext cx="159680" cy="221635"/>
            </a:xfrm>
            <a:prstGeom prst="line">
              <a:avLst/>
            </a:prstGeom>
            <a:noFill/>
            <a:ln w="25400" cap="flat">
              <a:solidFill>
                <a:srgbClr val="F26E2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0835851" y="4828032"/>
              <a:ext cx="159680" cy="221635"/>
            </a:xfrm>
            <a:prstGeom prst="line">
              <a:avLst/>
            </a:prstGeom>
            <a:noFill/>
            <a:ln w="25400" cap="flat">
              <a:solidFill>
                <a:srgbClr val="F26E2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30" name="Straight Connector 29"/>
          <p:cNvCxnSpPr/>
          <p:nvPr/>
        </p:nvCxnSpPr>
        <p:spPr>
          <a:xfrm>
            <a:off x="12399764" y="9134593"/>
            <a:ext cx="5121390" cy="328287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38833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I’m Living This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879" y="3691690"/>
            <a:ext cx="16152582" cy="649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245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Outline Title Goes Here"/>
          <p:cNvSpPr txBox="1">
            <a:spLocks noGrp="1"/>
          </p:cNvSpPr>
          <p:nvPr>
            <p:ph type="body" sz="quarter" idx="13"/>
          </p:nvPr>
        </p:nvSpPr>
        <p:spPr>
          <a:xfrm>
            <a:off x="815530" y="1032859"/>
            <a:ext cx="4763094" cy="990015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06" name="1"/>
          <p:cNvSpPr/>
          <p:nvPr/>
        </p:nvSpPr>
        <p:spPr>
          <a:xfrm>
            <a:off x="5783276" y="2396066"/>
            <a:ext cx="1270001" cy="1270001"/>
          </a:xfrm>
          <a:prstGeom prst="ellipse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307" name="2"/>
          <p:cNvSpPr/>
          <p:nvPr/>
        </p:nvSpPr>
        <p:spPr>
          <a:xfrm>
            <a:off x="5783276" y="4533974"/>
            <a:ext cx="1270001" cy="1270001"/>
          </a:xfrm>
          <a:prstGeom prst="ellipse">
            <a:avLst/>
          </a:prstGeom>
          <a:solidFill>
            <a:srgbClr val="4489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rPr smtClean="0"/>
              <a:t>2</a:t>
            </a:r>
            <a:endParaRPr/>
          </a:p>
        </p:txBody>
      </p:sp>
      <p:sp>
        <p:nvSpPr>
          <p:cNvPr id="308" name="3"/>
          <p:cNvSpPr/>
          <p:nvPr/>
        </p:nvSpPr>
        <p:spPr>
          <a:xfrm>
            <a:off x="5783276" y="6671881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309" name="4"/>
          <p:cNvSpPr/>
          <p:nvPr/>
        </p:nvSpPr>
        <p:spPr>
          <a:xfrm>
            <a:off x="5783276" y="8809788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310" name="5"/>
          <p:cNvSpPr/>
          <p:nvPr/>
        </p:nvSpPr>
        <p:spPr>
          <a:xfrm>
            <a:off x="5783276" y="10947696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5</a:t>
            </a:r>
          </a:p>
        </p:txBody>
      </p:sp>
      <p:sp>
        <p:nvSpPr>
          <p:cNvPr id="311" name="Outline Item"/>
          <p:cNvSpPr txBox="1"/>
          <p:nvPr/>
        </p:nvSpPr>
        <p:spPr>
          <a:xfrm>
            <a:off x="7458193" y="2509481"/>
            <a:ext cx="3340658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b="1" dirty="0" smtClean="0">
                <a:solidFill>
                  <a:srgbClr val="FFC000"/>
                </a:solidFill>
              </a:rPr>
              <a:t>Perspective</a:t>
            </a:r>
            <a:endParaRPr b="1" dirty="0">
              <a:solidFill>
                <a:srgbClr val="FFC000"/>
              </a:solidFill>
            </a:endParaRPr>
          </a:p>
        </p:txBody>
      </p:sp>
      <p:sp>
        <p:nvSpPr>
          <p:cNvPr id="313" name="Outline Item"/>
          <p:cNvSpPr txBox="1"/>
          <p:nvPr/>
        </p:nvSpPr>
        <p:spPr>
          <a:xfrm>
            <a:off x="7458193" y="6785296"/>
            <a:ext cx="4526880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Async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Interaction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4" name="Outline Item"/>
          <p:cNvSpPr txBox="1"/>
          <p:nvPr/>
        </p:nvSpPr>
        <p:spPr>
          <a:xfrm>
            <a:off x="7458193" y="8923203"/>
            <a:ext cx="4174220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smtClean="0">
                <a:solidFill>
                  <a:schemeClr val="bg2">
                    <a:lumMod val="25000"/>
                  </a:schemeClr>
                </a:solidFill>
              </a:rPr>
              <a:t>CALM Progress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5" name="Outline Item"/>
          <p:cNvSpPr txBox="1"/>
          <p:nvPr/>
        </p:nvSpPr>
        <p:spPr>
          <a:xfrm>
            <a:off x="7458193" y="11061111"/>
            <a:ext cx="3885679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More Progress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Outline Item"/>
          <p:cNvSpPr txBox="1"/>
          <p:nvPr/>
        </p:nvSpPr>
        <p:spPr>
          <a:xfrm>
            <a:off x="7458193" y="4647389"/>
            <a:ext cx="6450484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Interactive as Distributed</a:t>
            </a:r>
            <a:endParaRPr dirty="0">
              <a:solidFill>
                <a:schemeClr val="bg2">
                  <a:lumMod val="2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3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I’m Living This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1" y="202265"/>
            <a:ext cx="21791738" cy="13262276"/>
          </a:xfrm>
        </p:spPr>
      </p:pic>
    </p:spTree>
    <p:extLst>
      <p:ext uri="{BB962C8B-B14F-4D97-AF65-F5344CB8AC3E}">
        <p14:creationId xmlns:p14="http://schemas.microsoft.com/office/powerpoint/2010/main" val="5747736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Outline Title Goes Here"/>
          <p:cNvSpPr txBox="1">
            <a:spLocks noGrp="1"/>
          </p:cNvSpPr>
          <p:nvPr>
            <p:ph type="body" sz="quarter" idx="13"/>
          </p:nvPr>
        </p:nvSpPr>
        <p:spPr>
          <a:xfrm>
            <a:off x="815530" y="1032859"/>
            <a:ext cx="4763094" cy="990015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06" name="1"/>
          <p:cNvSpPr/>
          <p:nvPr/>
        </p:nvSpPr>
        <p:spPr>
          <a:xfrm>
            <a:off x="5783276" y="2396066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307" name="2"/>
          <p:cNvSpPr/>
          <p:nvPr/>
        </p:nvSpPr>
        <p:spPr>
          <a:xfrm>
            <a:off x="5783276" y="4533974"/>
            <a:ext cx="1270001" cy="1270001"/>
          </a:xfrm>
          <a:prstGeom prst="ellipse">
            <a:avLst/>
          </a:prstGeom>
          <a:solidFill>
            <a:srgbClr val="4489B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rPr smtClean="0"/>
              <a:t>2</a:t>
            </a:r>
            <a:endParaRPr/>
          </a:p>
        </p:txBody>
      </p:sp>
      <p:sp>
        <p:nvSpPr>
          <p:cNvPr id="308" name="3"/>
          <p:cNvSpPr/>
          <p:nvPr/>
        </p:nvSpPr>
        <p:spPr>
          <a:xfrm>
            <a:off x="5783276" y="6671881"/>
            <a:ext cx="1270001" cy="1270001"/>
          </a:xfrm>
          <a:prstGeom prst="ellipse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309" name="4"/>
          <p:cNvSpPr/>
          <p:nvPr/>
        </p:nvSpPr>
        <p:spPr>
          <a:xfrm>
            <a:off x="5783276" y="8809788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310" name="5"/>
          <p:cNvSpPr/>
          <p:nvPr/>
        </p:nvSpPr>
        <p:spPr>
          <a:xfrm>
            <a:off x="5783276" y="10947696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5</a:t>
            </a:r>
          </a:p>
        </p:txBody>
      </p:sp>
      <p:sp>
        <p:nvSpPr>
          <p:cNvPr id="311" name="Outline Item"/>
          <p:cNvSpPr txBox="1"/>
          <p:nvPr/>
        </p:nvSpPr>
        <p:spPr>
          <a:xfrm>
            <a:off x="7458193" y="2509481"/>
            <a:ext cx="3116238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smtClean="0">
                <a:solidFill>
                  <a:schemeClr val="tx2"/>
                </a:solidFill>
              </a:rPr>
              <a:t>Perspective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313" name="Outline Item"/>
          <p:cNvSpPr txBox="1"/>
          <p:nvPr/>
        </p:nvSpPr>
        <p:spPr>
          <a:xfrm>
            <a:off x="7458193" y="6785296"/>
            <a:ext cx="4943661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b="1" dirty="0" err="1" smtClean="0">
                <a:solidFill>
                  <a:srgbClr val="FFC000"/>
                </a:solidFill>
              </a:rPr>
              <a:t>Async</a:t>
            </a:r>
            <a:r>
              <a:rPr lang="en-US" b="1" dirty="0" smtClean="0">
                <a:solidFill>
                  <a:srgbClr val="FFC000"/>
                </a:solidFill>
              </a:rPr>
              <a:t> Interaction</a:t>
            </a:r>
            <a:endParaRPr b="1" dirty="0">
              <a:solidFill>
                <a:srgbClr val="FFC000"/>
              </a:solidFill>
            </a:endParaRPr>
          </a:p>
        </p:txBody>
      </p:sp>
      <p:sp>
        <p:nvSpPr>
          <p:cNvPr id="20" name="Outline Item"/>
          <p:cNvSpPr txBox="1"/>
          <p:nvPr/>
        </p:nvSpPr>
        <p:spPr>
          <a:xfrm>
            <a:off x="7458193" y="8923203"/>
            <a:ext cx="4174220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CALM Progress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Outline Item"/>
          <p:cNvSpPr txBox="1"/>
          <p:nvPr/>
        </p:nvSpPr>
        <p:spPr>
          <a:xfrm>
            <a:off x="7458193" y="11061111"/>
            <a:ext cx="3885679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More Progress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Outline Item"/>
          <p:cNvSpPr txBox="1"/>
          <p:nvPr/>
        </p:nvSpPr>
        <p:spPr>
          <a:xfrm>
            <a:off x="7458193" y="4647389"/>
            <a:ext cx="6450484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Interactive as Distributed</a:t>
            </a:r>
            <a:endParaRPr dirty="0">
              <a:solidFill>
                <a:schemeClr val="bg2">
                  <a:lumMod val="2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i="1" dirty="0" smtClean="0"/>
              <a:t>Chronicled </a:t>
            </a:r>
            <a:r>
              <a:rPr lang="en-US" i="1" dirty="0" smtClean="0"/>
              <a:t>Interactions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i="1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Joint work with </a:t>
            </a:r>
            <a:r>
              <a:rPr lang="en-US" dirty="0" err="1" smtClean="0"/>
              <a:t>Yifan</a:t>
            </a:r>
            <a:r>
              <a:rPr lang="en-US" dirty="0" smtClean="0"/>
              <a:t> Wu, Larry Xu, Eugene Wu, </a:t>
            </a:r>
            <a:r>
              <a:rPr lang="en-US" dirty="0" err="1" smtClean="0"/>
              <a:t>Remco</a:t>
            </a:r>
            <a:r>
              <a:rPr lang="en-US" dirty="0" smtClean="0"/>
              <a:t> </a:t>
            </a:r>
            <a:r>
              <a:rPr lang="en-US" dirty="0" smtClean="0"/>
              <a:t>Chang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Data Visualization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12293600"/>
            <a:ext cx="392113" cy="342900"/>
          </a:xfrm>
        </p:spPr>
        <p:txBody>
          <a:bodyPr/>
          <a:lstStyle/>
          <a:p>
            <a:fld id="{86CB4B4D-7CA3-9044-876B-883B54F8677D}" type="slidenum">
              <a:rPr lang="uk-UA" smtClean="0"/>
              <a:pPr/>
              <a:t>22</a:t>
            </a:fld>
            <a:endParaRPr lang="uk-U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8658" y="7092038"/>
            <a:ext cx="6995742" cy="6447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4480" y="6898615"/>
            <a:ext cx="3365080" cy="3365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1891" y="3279348"/>
            <a:ext cx="5557669" cy="3222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9957" y="3498828"/>
            <a:ext cx="2653288" cy="278374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5019853" y="6282569"/>
            <a:ext cx="143410" cy="1269883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>
            <a:off x="15544800" y="8196821"/>
            <a:ext cx="3412273" cy="179467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>
            <a:off x="16087725" y="9315450"/>
            <a:ext cx="1433429" cy="310202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666025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rial">
            <a:hlinkClick r:id="" action="ppaction://media"/>
          </p:cNvPr>
          <p:cNvPicPr>
            <a:picLocks noGrp="1" noChangeAspect="1"/>
          </p:cNvPicPr>
          <p:nvPr>
            <p:ph sz="half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93713" y="4684713"/>
            <a:ext cx="10412412" cy="53848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Attach a visualization interface to a “big data” system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One option: serial request/response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(?) Case: High-Latency Interaction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143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rial">
            <a:hlinkClick r:id="" action="ppaction://media"/>
          </p:cNvPr>
          <p:cNvPicPr>
            <a:picLocks noGrp="1" noChangeAspect="1"/>
          </p:cNvPicPr>
          <p:nvPr>
            <p:ph sz="half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93713" y="4684713"/>
            <a:ext cx="10412412" cy="53848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Attach a visualization interface to a “big data” system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One option: serial request/response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(?) Case: High-Latency Interaction</a:t>
            </a:r>
            <a:endParaRPr lang="en-US" dirty="0"/>
          </a:p>
        </p:txBody>
      </p:sp>
      <p:sp>
        <p:nvSpPr>
          <p:cNvPr id="12" name="Can 11"/>
          <p:cNvSpPr/>
          <p:nvPr/>
        </p:nvSpPr>
        <p:spPr>
          <a:xfrm rot="16200000">
            <a:off x="6760409" y="6478619"/>
            <a:ext cx="648111" cy="11616230"/>
          </a:xfrm>
          <a:prstGeom prst="can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Can 12"/>
          <p:cNvSpPr/>
          <p:nvPr/>
        </p:nvSpPr>
        <p:spPr>
          <a:xfrm rot="16200000">
            <a:off x="7213867" y="6165912"/>
            <a:ext cx="355600" cy="12230630"/>
          </a:xfrm>
          <a:prstGeom prst="can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9" name="Group"/>
          <p:cNvGrpSpPr/>
          <p:nvPr/>
        </p:nvGrpSpPr>
        <p:grpSpPr>
          <a:xfrm rot="3759415">
            <a:off x="12365583" y="11387948"/>
            <a:ext cx="1760054" cy="1767275"/>
            <a:chOff x="0" y="0"/>
            <a:chExt cx="801618" cy="80490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1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380" y="9432094"/>
            <a:ext cx="1661303" cy="16613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70424" y="12267032"/>
            <a:ext cx="262003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2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944" y="12269501"/>
            <a:ext cx="262003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3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0237" y="12268203"/>
            <a:ext cx="262003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1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838268" y="12134873"/>
            <a:ext cx="285940" cy="28594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189059" y="12126531"/>
            <a:ext cx="285940" cy="285940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19751" y="12124062"/>
            <a:ext cx="285940" cy="28594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6" name="Content Placeholder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1" t="14981" r="14875" b="14875"/>
          <a:stretch/>
        </p:blipFill>
        <p:spPr>
          <a:xfrm>
            <a:off x="6107644" y="11178914"/>
            <a:ext cx="2232839" cy="2232839"/>
          </a:xfrm>
          <a:prstGeom prst="ellipse">
            <a:avLst/>
          </a:prstGeom>
        </p:spPr>
      </p:pic>
      <p:cxnSp>
        <p:nvCxnSpPr>
          <p:cNvPr id="27" name="Straight Arrow Connector 26"/>
          <p:cNvCxnSpPr>
            <a:stCxn id="23" idx="2"/>
            <a:endCxn id="22" idx="7"/>
          </p:cNvCxnSpPr>
          <p:nvPr/>
        </p:nvCxnSpPr>
        <p:spPr>
          <a:xfrm flipH="1">
            <a:off x="4082333" y="11093397"/>
            <a:ext cx="3152699" cy="1083351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Arrow Connector 27"/>
          <p:cNvCxnSpPr>
            <a:stCxn id="23" idx="2"/>
            <a:endCxn id="25" idx="7"/>
          </p:cNvCxnSpPr>
          <p:nvPr/>
        </p:nvCxnSpPr>
        <p:spPr>
          <a:xfrm flipH="1">
            <a:off x="3263816" y="11093397"/>
            <a:ext cx="3971216" cy="107254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/>
          <p:cNvCxnSpPr>
            <a:stCxn id="23" idx="2"/>
            <a:endCxn id="24" idx="7"/>
          </p:cNvCxnSpPr>
          <p:nvPr/>
        </p:nvCxnSpPr>
        <p:spPr>
          <a:xfrm flipH="1">
            <a:off x="2433124" y="11093397"/>
            <a:ext cx="4801908" cy="1075009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87476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8" grpId="0"/>
      <p:bldP spid="19" grpId="0"/>
      <p:bldP spid="21" grpId="0"/>
      <p:bldP spid="22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rial">
            <a:hlinkClick r:id="" action="ppaction://media"/>
          </p:cNvPr>
          <p:cNvPicPr>
            <a:picLocks noGrp="1" noChangeAspect="1"/>
          </p:cNvPicPr>
          <p:nvPr>
            <p:ph sz="half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93713" y="4684713"/>
            <a:ext cx="10412412" cy="53848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Attach a visualization interface to a “big data” system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One option: serial request/response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(?) Case: High-Latency Interaction</a:t>
            </a:r>
            <a:endParaRPr lang="en-US" dirty="0"/>
          </a:p>
        </p:txBody>
      </p:sp>
      <p:sp>
        <p:nvSpPr>
          <p:cNvPr id="12" name="Can 11"/>
          <p:cNvSpPr/>
          <p:nvPr/>
        </p:nvSpPr>
        <p:spPr>
          <a:xfrm rot="16200000">
            <a:off x="6760409" y="6478619"/>
            <a:ext cx="648111" cy="11616230"/>
          </a:xfrm>
          <a:prstGeom prst="can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Can 12"/>
          <p:cNvSpPr/>
          <p:nvPr/>
        </p:nvSpPr>
        <p:spPr>
          <a:xfrm rot="16200000">
            <a:off x="7213867" y="6165912"/>
            <a:ext cx="355600" cy="12230630"/>
          </a:xfrm>
          <a:prstGeom prst="can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092062" y="12154850"/>
            <a:ext cx="285940" cy="285940"/>
          </a:xfrm>
          <a:prstGeom prst="ellipse">
            <a:avLst/>
          </a:prstGeom>
          <a:solidFill>
            <a:srgbClr val="00206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9" name="Group"/>
          <p:cNvGrpSpPr/>
          <p:nvPr/>
        </p:nvGrpSpPr>
        <p:grpSpPr>
          <a:xfrm rot="3759415">
            <a:off x="12365583" y="11387948"/>
            <a:ext cx="1760054" cy="1767275"/>
            <a:chOff x="0" y="0"/>
            <a:chExt cx="801618" cy="80490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1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042257" y="12258167"/>
            <a:ext cx="262003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12947" y="12297820"/>
            <a:ext cx="262003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2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09895" y="12270415"/>
            <a:ext cx="262003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3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88953" y="12118167"/>
            <a:ext cx="285940" cy="285940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991584" y="12115197"/>
            <a:ext cx="285940" cy="28594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380" y="9432094"/>
            <a:ext cx="1661303" cy="1661303"/>
          </a:xfrm>
          <a:prstGeom prst="rect">
            <a:avLst/>
          </a:prstGeom>
        </p:spPr>
      </p:pic>
      <p:pic>
        <p:nvPicPr>
          <p:cNvPr id="20" name="Content Placeholder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1" t="14981" r="14875" b="14875"/>
          <a:stretch/>
        </p:blipFill>
        <p:spPr>
          <a:xfrm>
            <a:off x="6107644" y="11178914"/>
            <a:ext cx="2232839" cy="22328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76338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7042257" y="12258167"/>
            <a:ext cx="262003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12947" y="12297820"/>
            <a:ext cx="262003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2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6" name="serial">
            <a:hlinkClick r:id="" action="ppaction://media"/>
          </p:cNvPr>
          <p:cNvPicPr>
            <a:picLocks noGrp="1" noChangeAspect="1"/>
          </p:cNvPicPr>
          <p:nvPr>
            <p:ph sz="half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93713" y="4684713"/>
            <a:ext cx="10412412" cy="53848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Attach a visualization interface to a “big data” system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One option: serial request/response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(?) Case: High-Latency Interaction</a:t>
            </a:r>
            <a:endParaRPr lang="en-US" dirty="0"/>
          </a:p>
        </p:txBody>
      </p:sp>
      <p:sp>
        <p:nvSpPr>
          <p:cNvPr id="12" name="Can 11"/>
          <p:cNvSpPr/>
          <p:nvPr/>
        </p:nvSpPr>
        <p:spPr>
          <a:xfrm rot="16200000">
            <a:off x="6760409" y="6478619"/>
            <a:ext cx="648111" cy="11616230"/>
          </a:xfrm>
          <a:prstGeom prst="can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Can 12"/>
          <p:cNvSpPr/>
          <p:nvPr/>
        </p:nvSpPr>
        <p:spPr>
          <a:xfrm rot="16200000">
            <a:off x="7213867" y="6165912"/>
            <a:ext cx="355600" cy="12230630"/>
          </a:xfrm>
          <a:prstGeom prst="can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9" name="Group"/>
          <p:cNvGrpSpPr/>
          <p:nvPr/>
        </p:nvGrpSpPr>
        <p:grpSpPr>
          <a:xfrm rot="3759415">
            <a:off x="12365583" y="11387948"/>
            <a:ext cx="1760054" cy="1767275"/>
            <a:chOff x="0" y="0"/>
            <a:chExt cx="801618" cy="80490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1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380" y="9432094"/>
            <a:ext cx="1661303" cy="166130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1084755" y="12271586"/>
            <a:ext cx="262003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3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1072786" y="12138256"/>
            <a:ext cx="285940" cy="285940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92062" y="12154850"/>
            <a:ext cx="285940" cy="285940"/>
          </a:xfrm>
          <a:prstGeom prst="ellipse">
            <a:avLst/>
          </a:prstGeom>
          <a:solidFill>
            <a:srgbClr val="00206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6991584" y="12115197"/>
            <a:ext cx="285940" cy="28594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0" name="Content Placeholder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1" t="14981" r="14875" b="14875"/>
          <a:stretch/>
        </p:blipFill>
        <p:spPr>
          <a:xfrm>
            <a:off x="6107644" y="11178914"/>
            <a:ext cx="2232839" cy="22328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0126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0304942" y="12270415"/>
            <a:ext cx="262003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12947" y="12297820"/>
            <a:ext cx="262003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2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6" name="serial">
            <a:hlinkClick r:id="" action="ppaction://media"/>
          </p:cNvPr>
          <p:cNvPicPr>
            <a:picLocks noGrp="1" noChangeAspect="1"/>
          </p:cNvPicPr>
          <p:nvPr>
            <p:ph sz="half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93713" y="4684713"/>
            <a:ext cx="10412412" cy="53848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Attach a visualization interface to a “big data” system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One option: serial request/response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(?) Case: High-Latency Interaction</a:t>
            </a:r>
            <a:endParaRPr lang="en-US" dirty="0"/>
          </a:p>
        </p:txBody>
      </p:sp>
      <p:sp>
        <p:nvSpPr>
          <p:cNvPr id="12" name="Can 11"/>
          <p:cNvSpPr/>
          <p:nvPr/>
        </p:nvSpPr>
        <p:spPr>
          <a:xfrm rot="16200000">
            <a:off x="6760409" y="6478619"/>
            <a:ext cx="648111" cy="11616230"/>
          </a:xfrm>
          <a:prstGeom prst="can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Can 12"/>
          <p:cNvSpPr/>
          <p:nvPr/>
        </p:nvSpPr>
        <p:spPr>
          <a:xfrm rot="16200000">
            <a:off x="7213867" y="6165912"/>
            <a:ext cx="355600" cy="12230630"/>
          </a:xfrm>
          <a:prstGeom prst="can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9" name="Group"/>
          <p:cNvGrpSpPr/>
          <p:nvPr/>
        </p:nvGrpSpPr>
        <p:grpSpPr>
          <a:xfrm rot="3759415">
            <a:off x="12365583" y="11387948"/>
            <a:ext cx="1760054" cy="1767275"/>
            <a:chOff x="0" y="0"/>
            <a:chExt cx="801618" cy="80490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1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380" y="9432094"/>
            <a:ext cx="1661303" cy="166130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1084755" y="12271586"/>
            <a:ext cx="262003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3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1072786" y="12138256"/>
            <a:ext cx="285940" cy="285940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92062" y="12154850"/>
            <a:ext cx="285940" cy="285940"/>
          </a:xfrm>
          <a:prstGeom prst="ellipse">
            <a:avLst/>
          </a:prstGeom>
          <a:solidFill>
            <a:srgbClr val="00206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0254269" y="12127445"/>
            <a:ext cx="285940" cy="28594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cxnSp>
        <p:nvCxnSpPr>
          <p:cNvPr id="18" name="Straight Arrow Connector 17"/>
          <p:cNvCxnSpPr>
            <a:stCxn id="51" idx="1"/>
            <a:endCxn id="23" idx="2"/>
          </p:cNvCxnSpPr>
          <p:nvPr/>
        </p:nvCxnSpPr>
        <p:spPr>
          <a:xfrm flipH="1" flipV="1">
            <a:off x="7235032" y="11093397"/>
            <a:ext cx="3061112" cy="1075923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Content Placeholder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1" t="14981" r="14875" b="14875"/>
          <a:stretch/>
        </p:blipFill>
        <p:spPr>
          <a:xfrm>
            <a:off x="6107644" y="11178914"/>
            <a:ext cx="2232839" cy="22328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7215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0304942" y="12270415"/>
            <a:ext cx="262003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1</a:t>
            </a: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444462" y="12272884"/>
            <a:ext cx="262003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2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6" name="serial">
            <a:hlinkClick r:id="" action="ppaction://media"/>
          </p:cNvPr>
          <p:cNvPicPr>
            <a:picLocks noGrp="1" noChangeAspect="1"/>
          </p:cNvPicPr>
          <p:nvPr>
            <p:ph sz="half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93713" y="4684713"/>
            <a:ext cx="10412412" cy="53848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Attach a visualization interface to a “big data” system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One option: serial request/response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(?) Case: High-Latency Interaction</a:t>
            </a:r>
            <a:endParaRPr lang="en-US" dirty="0"/>
          </a:p>
        </p:txBody>
      </p:sp>
      <p:sp>
        <p:nvSpPr>
          <p:cNvPr id="12" name="Can 11"/>
          <p:cNvSpPr/>
          <p:nvPr/>
        </p:nvSpPr>
        <p:spPr>
          <a:xfrm rot="16200000">
            <a:off x="6760409" y="6478619"/>
            <a:ext cx="648111" cy="11616230"/>
          </a:xfrm>
          <a:prstGeom prst="can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Can 12"/>
          <p:cNvSpPr/>
          <p:nvPr/>
        </p:nvSpPr>
        <p:spPr>
          <a:xfrm rot="16200000">
            <a:off x="7213867" y="6165912"/>
            <a:ext cx="355600" cy="12230630"/>
          </a:xfrm>
          <a:prstGeom prst="can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9" name="Group"/>
          <p:cNvGrpSpPr/>
          <p:nvPr/>
        </p:nvGrpSpPr>
        <p:grpSpPr>
          <a:xfrm rot="3759415">
            <a:off x="12365583" y="11387948"/>
            <a:ext cx="1760054" cy="1767275"/>
            <a:chOff x="0" y="0"/>
            <a:chExt cx="801618" cy="80490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1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380" y="9432094"/>
            <a:ext cx="1661303" cy="166130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1084755" y="12271586"/>
            <a:ext cx="262003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3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1072786" y="12138256"/>
            <a:ext cx="285940" cy="285940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423577" y="12129914"/>
            <a:ext cx="285940" cy="285940"/>
          </a:xfrm>
          <a:prstGeom prst="ellipse">
            <a:avLst/>
          </a:prstGeom>
          <a:solidFill>
            <a:srgbClr val="00206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0254269" y="12127445"/>
            <a:ext cx="285940" cy="28594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cxnSp>
        <p:nvCxnSpPr>
          <p:cNvPr id="18" name="Straight Arrow Connector 17"/>
          <p:cNvCxnSpPr>
            <a:stCxn id="51" idx="1"/>
            <a:endCxn id="23" idx="2"/>
          </p:cNvCxnSpPr>
          <p:nvPr/>
        </p:nvCxnSpPr>
        <p:spPr>
          <a:xfrm flipH="1" flipV="1">
            <a:off x="7235032" y="11093397"/>
            <a:ext cx="3061112" cy="1075923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/>
          <p:cNvCxnSpPr>
            <a:stCxn id="43" idx="1"/>
          </p:cNvCxnSpPr>
          <p:nvPr/>
        </p:nvCxnSpPr>
        <p:spPr>
          <a:xfrm flipH="1" flipV="1">
            <a:off x="7173260" y="11050246"/>
            <a:ext cx="2292192" cy="1121543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/>
          <p:cNvCxnSpPr>
            <a:stCxn id="41" idx="1"/>
            <a:endCxn id="23" idx="2"/>
          </p:cNvCxnSpPr>
          <p:nvPr/>
        </p:nvCxnSpPr>
        <p:spPr>
          <a:xfrm flipH="1" flipV="1">
            <a:off x="7235032" y="11093397"/>
            <a:ext cx="3879629" cy="1086734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Content Placeholder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1" t="14981" r="14875" b="14875"/>
          <a:stretch/>
        </p:blipFill>
        <p:spPr>
          <a:xfrm>
            <a:off x="6107644" y="11178914"/>
            <a:ext cx="2232839" cy="22328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6864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276350" y="3230977"/>
            <a:ext cx="11917363" cy="82946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Immediate rendering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out-of-order response arrival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lower-latency feedback</a:t>
            </a:r>
          </a:p>
          <a:p>
            <a:pPr lvl="1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Confusing!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How, specifically?</a:t>
            </a:r>
          </a:p>
          <a:p>
            <a:pPr lvl="1">
              <a:lnSpc>
                <a:spcPct val="150000"/>
              </a:lnSpc>
            </a:pPr>
            <a:endParaRPr lang="en-US" dirty="0" smtClean="0"/>
          </a:p>
          <a:p>
            <a:pPr lvl="1">
              <a:lnSpc>
                <a:spcPct val="150000"/>
              </a:lnSpc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Alternative: Asynchronous Interaction</a:t>
            </a:r>
            <a:endParaRPr lang="en-US" dirty="0"/>
          </a:p>
        </p:txBody>
      </p:sp>
      <p:pic>
        <p:nvPicPr>
          <p:cNvPr id="6" name="confusing_overlay">
            <a:hlinkClick r:id="" action="ppaction://media"/>
          </p:cNvPr>
          <p:cNvPicPr>
            <a:picLocks noGrp="1" noChangeAspect="1"/>
          </p:cNvPicPr>
          <p:nvPr>
            <p:ph sz="half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93713" y="4343400"/>
            <a:ext cx="10412412" cy="6067425"/>
          </a:xfrm>
        </p:spPr>
      </p:pic>
    </p:spTree>
    <p:extLst>
      <p:ext uri="{BB962C8B-B14F-4D97-AF65-F5344CB8AC3E}">
        <p14:creationId xmlns:p14="http://schemas.microsoft.com/office/powerpoint/2010/main" val="1226401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Distributed Systems</a:t>
            </a:r>
          </a:p>
          <a:p>
            <a:endParaRPr lang="en-US" dirty="0"/>
          </a:p>
          <a:p>
            <a:r>
              <a:rPr lang="en-US" dirty="0" smtClean="0"/>
              <a:t>Visualization/Interaction</a:t>
            </a:r>
          </a:p>
          <a:p>
            <a:endParaRPr lang="en-US" dirty="0"/>
          </a:p>
          <a:p>
            <a:r>
              <a:rPr lang="en-US" dirty="0" smtClean="0"/>
              <a:t>Machine Learning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12293600"/>
            <a:ext cx="392113" cy="342900"/>
          </a:xfrm>
        </p:spPr>
        <p:txBody>
          <a:bodyPr/>
          <a:lstStyle/>
          <a:p>
            <a:fld id="{86CB4B4D-7CA3-9044-876B-883B54F8677D}" type="slidenum">
              <a:rPr lang="uk-UA" smtClean="0"/>
              <a:pPr/>
              <a:t>3</a:t>
            </a:fld>
            <a:endParaRPr lang="uk-UA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7" t="9441" r="16195" b="16442"/>
          <a:stretch/>
        </p:blipFill>
        <p:spPr>
          <a:xfrm>
            <a:off x="12442371" y="0"/>
            <a:ext cx="11941629" cy="1371600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5832441" y="3447859"/>
            <a:ext cx="5860271" cy="5860271"/>
          </a:xfrm>
          <a:prstGeom prst="ellipse">
            <a:avLst/>
          </a:prstGeom>
          <a:gradFill flip="none" rotWithShape="1">
            <a:gsLst>
              <a:gs pos="72000">
                <a:srgbClr val="878883"/>
              </a:gs>
              <a:gs pos="11000">
                <a:schemeClr val="bg2">
                  <a:lumMod val="10000"/>
                </a:schemeClr>
              </a:gs>
              <a:gs pos="83000">
                <a:srgbClr val="F8F9EE"/>
              </a:gs>
            </a:gsLst>
            <a:path path="circle">
              <a:fillToRect t="100000" r="100000"/>
            </a:path>
            <a:tileRect l="-100000" b="-100000"/>
          </a:gra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41462" y="4895625"/>
            <a:ext cx="4911602" cy="28341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Through a </a:t>
            </a:r>
            <a:b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data-centric, </a:t>
            </a:r>
            <a:b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declarative lens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490759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783" y="5596642"/>
            <a:ext cx="6454718" cy="64547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777" y="7497608"/>
            <a:ext cx="1326393" cy="1326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Buttons I pushed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Requests I caused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Responses on display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036292" y="7292898"/>
            <a:ext cx="6570506" cy="6423102"/>
            <a:chOff x="9995338" y="409903"/>
            <a:chExt cx="13611460" cy="13306097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9" t="2911" r="5442" b="2599"/>
            <a:stretch/>
          </p:blipFill>
          <p:spPr>
            <a:xfrm>
              <a:off x="10594428" y="409903"/>
              <a:ext cx="13012370" cy="13306097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9995338" y="4225158"/>
              <a:ext cx="6085491" cy="6800812"/>
            </a:xfrm>
            <a:custGeom>
              <a:avLst/>
              <a:gdLst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639614 w 6085490"/>
                <a:gd name="connsiteY9" fmla="*/ 3184634 h 6716110"/>
                <a:gd name="connsiteX10" fmla="*/ 1954924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1954924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1955542 w 6085490"/>
                <a:gd name="connsiteY22" fmla="*/ 6415020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955542 w 6085490"/>
                <a:gd name="connsiteY22" fmla="*/ 6415020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20606 w 6085490"/>
                <a:gd name="connsiteY6" fmla="*/ 2296819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20606 w 6085490"/>
                <a:gd name="connsiteY6" fmla="*/ 2296819 h 6716110"/>
                <a:gd name="connsiteX7" fmla="*/ 1522146 w 6085490"/>
                <a:gd name="connsiteY7" fmla="*/ 2625730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45285"/>
                <a:gd name="connsiteX1" fmla="*/ 1387365 w 6085490"/>
                <a:gd name="connsiteY1" fmla="*/ 0 h 6745285"/>
                <a:gd name="connsiteX2" fmla="*/ 2427890 w 6085490"/>
                <a:gd name="connsiteY2" fmla="*/ 157655 h 6745285"/>
                <a:gd name="connsiteX3" fmla="*/ 3279228 w 6085490"/>
                <a:gd name="connsiteY3" fmla="*/ 220717 h 6745285"/>
                <a:gd name="connsiteX4" fmla="*/ 2144110 w 6085490"/>
                <a:gd name="connsiteY4" fmla="*/ 2144110 h 6745285"/>
                <a:gd name="connsiteX5" fmla="*/ 1702676 w 6085490"/>
                <a:gd name="connsiteY5" fmla="*/ 2207172 h 6745285"/>
                <a:gd name="connsiteX6" fmla="*/ 1720606 w 6085490"/>
                <a:gd name="connsiteY6" fmla="*/ 2296819 h 6745285"/>
                <a:gd name="connsiteX7" fmla="*/ 1522146 w 6085490"/>
                <a:gd name="connsiteY7" fmla="*/ 2625730 h 6745285"/>
                <a:gd name="connsiteX8" fmla="*/ 1481959 w 6085490"/>
                <a:gd name="connsiteY8" fmla="*/ 2963917 h 6745285"/>
                <a:gd name="connsiteX9" fmla="*/ 1729261 w 6085490"/>
                <a:gd name="connsiteY9" fmla="*/ 3077057 h 6745285"/>
                <a:gd name="connsiteX10" fmla="*/ 2008712 w 6085490"/>
                <a:gd name="connsiteY10" fmla="*/ 3342289 h 6745285"/>
                <a:gd name="connsiteX11" fmla="*/ 2900855 w 6085490"/>
                <a:gd name="connsiteY11" fmla="*/ 3594538 h 6745285"/>
                <a:gd name="connsiteX12" fmla="*/ 3184634 w 6085490"/>
                <a:gd name="connsiteY12" fmla="*/ 3689131 h 6745285"/>
                <a:gd name="connsiteX13" fmla="*/ 3778778 w 6085490"/>
                <a:gd name="connsiteY13" fmla="*/ 4050191 h 6745285"/>
                <a:gd name="connsiteX14" fmla="*/ 4067503 w 6085490"/>
                <a:gd name="connsiteY14" fmla="*/ 4234432 h 6745285"/>
                <a:gd name="connsiteX15" fmla="*/ 4382814 w 6085490"/>
                <a:gd name="connsiteY15" fmla="*/ 4477407 h 6745285"/>
                <a:gd name="connsiteX16" fmla="*/ 5864772 w 6085490"/>
                <a:gd name="connsiteY16" fmla="*/ 5202620 h 6745285"/>
                <a:gd name="connsiteX17" fmla="*/ 6085490 w 6085490"/>
                <a:gd name="connsiteY17" fmla="*/ 5707117 h 6745285"/>
                <a:gd name="connsiteX18" fmla="*/ 5013434 w 6085490"/>
                <a:gd name="connsiteY18" fmla="*/ 6463862 h 6745285"/>
                <a:gd name="connsiteX19" fmla="*/ 3531476 w 6085490"/>
                <a:gd name="connsiteY19" fmla="*/ 6716110 h 6745285"/>
                <a:gd name="connsiteX20" fmla="*/ 2396359 w 6085490"/>
                <a:gd name="connsiteY20" fmla="*/ 6621517 h 6745285"/>
                <a:gd name="connsiteX21" fmla="*/ 2403778 w 6085490"/>
                <a:gd name="connsiteY21" fmla="*/ 6737750 h 6745285"/>
                <a:gd name="connsiteX22" fmla="*/ 1830036 w 6085490"/>
                <a:gd name="connsiteY22" fmla="*/ 6343302 h 6745285"/>
                <a:gd name="connsiteX23" fmla="*/ 1608083 w 6085490"/>
                <a:gd name="connsiteY23" fmla="*/ 6400800 h 6745285"/>
                <a:gd name="connsiteX24" fmla="*/ 977462 w 6085490"/>
                <a:gd name="connsiteY24" fmla="*/ 6589986 h 6745285"/>
                <a:gd name="connsiteX25" fmla="*/ 0 w 6085490"/>
                <a:gd name="connsiteY25" fmla="*/ 6495393 h 6745285"/>
                <a:gd name="connsiteX26" fmla="*/ 63062 w 6085490"/>
                <a:gd name="connsiteY26" fmla="*/ 346841 h 6745285"/>
                <a:gd name="connsiteX0" fmla="*/ 63062 w 6085490"/>
                <a:gd name="connsiteY0" fmla="*/ 346841 h 6800811"/>
                <a:gd name="connsiteX1" fmla="*/ 1387365 w 6085490"/>
                <a:gd name="connsiteY1" fmla="*/ 0 h 6800811"/>
                <a:gd name="connsiteX2" fmla="*/ 2427890 w 6085490"/>
                <a:gd name="connsiteY2" fmla="*/ 157655 h 6800811"/>
                <a:gd name="connsiteX3" fmla="*/ 3279228 w 6085490"/>
                <a:gd name="connsiteY3" fmla="*/ 220717 h 6800811"/>
                <a:gd name="connsiteX4" fmla="*/ 2144110 w 6085490"/>
                <a:gd name="connsiteY4" fmla="*/ 2144110 h 6800811"/>
                <a:gd name="connsiteX5" fmla="*/ 1702676 w 6085490"/>
                <a:gd name="connsiteY5" fmla="*/ 2207172 h 6800811"/>
                <a:gd name="connsiteX6" fmla="*/ 1720606 w 6085490"/>
                <a:gd name="connsiteY6" fmla="*/ 2296819 h 6800811"/>
                <a:gd name="connsiteX7" fmla="*/ 1522146 w 6085490"/>
                <a:gd name="connsiteY7" fmla="*/ 2625730 h 6800811"/>
                <a:gd name="connsiteX8" fmla="*/ 1481959 w 6085490"/>
                <a:gd name="connsiteY8" fmla="*/ 2963917 h 6800811"/>
                <a:gd name="connsiteX9" fmla="*/ 1729261 w 6085490"/>
                <a:gd name="connsiteY9" fmla="*/ 3077057 h 6800811"/>
                <a:gd name="connsiteX10" fmla="*/ 2008712 w 6085490"/>
                <a:gd name="connsiteY10" fmla="*/ 3342289 h 6800811"/>
                <a:gd name="connsiteX11" fmla="*/ 2900855 w 6085490"/>
                <a:gd name="connsiteY11" fmla="*/ 3594538 h 6800811"/>
                <a:gd name="connsiteX12" fmla="*/ 3184634 w 6085490"/>
                <a:gd name="connsiteY12" fmla="*/ 3689131 h 6800811"/>
                <a:gd name="connsiteX13" fmla="*/ 3778778 w 6085490"/>
                <a:gd name="connsiteY13" fmla="*/ 4050191 h 6800811"/>
                <a:gd name="connsiteX14" fmla="*/ 4067503 w 6085490"/>
                <a:gd name="connsiteY14" fmla="*/ 4234432 h 6800811"/>
                <a:gd name="connsiteX15" fmla="*/ 4382814 w 6085490"/>
                <a:gd name="connsiteY15" fmla="*/ 4477407 h 6800811"/>
                <a:gd name="connsiteX16" fmla="*/ 5864772 w 6085490"/>
                <a:gd name="connsiteY16" fmla="*/ 5202620 h 6800811"/>
                <a:gd name="connsiteX17" fmla="*/ 6085490 w 6085490"/>
                <a:gd name="connsiteY17" fmla="*/ 5707117 h 6800811"/>
                <a:gd name="connsiteX18" fmla="*/ 5013434 w 6085490"/>
                <a:gd name="connsiteY18" fmla="*/ 6463862 h 6800811"/>
                <a:gd name="connsiteX19" fmla="*/ 3531476 w 6085490"/>
                <a:gd name="connsiteY19" fmla="*/ 6716110 h 6800811"/>
                <a:gd name="connsiteX20" fmla="*/ 2790806 w 6085490"/>
                <a:gd name="connsiteY20" fmla="*/ 6800811 h 6800811"/>
                <a:gd name="connsiteX21" fmla="*/ 2403778 w 6085490"/>
                <a:gd name="connsiteY21" fmla="*/ 6737750 h 6800811"/>
                <a:gd name="connsiteX22" fmla="*/ 1830036 w 6085490"/>
                <a:gd name="connsiteY22" fmla="*/ 6343302 h 6800811"/>
                <a:gd name="connsiteX23" fmla="*/ 1608083 w 6085490"/>
                <a:gd name="connsiteY23" fmla="*/ 6400800 h 6800811"/>
                <a:gd name="connsiteX24" fmla="*/ 977462 w 6085490"/>
                <a:gd name="connsiteY24" fmla="*/ 6589986 h 6800811"/>
                <a:gd name="connsiteX25" fmla="*/ 0 w 6085490"/>
                <a:gd name="connsiteY25" fmla="*/ 6495393 h 6800811"/>
                <a:gd name="connsiteX26" fmla="*/ 63062 w 6085490"/>
                <a:gd name="connsiteY26" fmla="*/ 346841 h 68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85490" h="6800811">
                  <a:moveTo>
                    <a:pt x="63062" y="346841"/>
                  </a:moveTo>
                  <a:lnTo>
                    <a:pt x="1387365" y="0"/>
                  </a:lnTo>
                  <a:lnTo>
                    <a:pt x="2427890" y="157655"/>
                  </a:lnTo>
                  <a:lnTo>
                    <a:pt x="3279228" y="220717"/>
                  </a:lnTo>
                  <a:lnTo>
                    <a:pt x="2144110" y="2144110"/>
                  </a:lnTo>
                  <a:cubicBezTo>
                    <a:pt x="1996965" y="2165131"/>
                    <a:pt x="1773260" y="2181721"/>
                    <a:pt x="1702676" y="2207172"/>
                  </a:cubicBezTo>
                  <a:cubicBezTo>
                    <a:pt x="1632092" y="2232623"/>
                    <a:pt x="1750694" y="2227059"/>
                    <a:pt x="1720606" y="2296819"/>
                  </a:cubicBezTo>
                  <a:cubicBezTo>
                    <a:pt x="1690518" y="2366579"/>
                    <a:pt x="1588299" y="2516093"/>
                    <a:pt x="1522146" y="2625730"/>
                  </a:cubicBezTo>
                  <a:lnTo>
                    <a:pt x="1481959" y="2963917"/>
                  </a:lnTo>
                  <a:lnTo>
                    <a:pt x="1729261" y="3077057"/>
                  </a:lnTo>
                  <a:lnTo>
                    <a:pt x="2008712" y="3342289"/>
                  </a:lnTo>
                  <a:lnTo>
                    <a:pt x="2900855" y="3594538"/>
                  </a:lnTo>
                  <a:lnTo>
                    <a:pt x="3184634" y="3689131"/>
                  </a:lnTo>
                  <a:lnTo>
                    <a:pt x="3778778" y="4050191"/>
                  </a:lnTo>
                  <a:lnTo>
                    <a:pt x="4067503" y="4234432"/>
                  </a:lnTo>
                  <a:lnTo>
                    <a:pt x="4382814" y="4477407"/>
                  </a:lnTo>
                  <a:lnTo>
                    <a:pt x="5864772" y="5202620"/>
                  </a:lnTo>
                  <a:lnTo>
                    <a:pt x="6085490" y="5707117"/>
                  </a:lnTo>
                  <a:lnTo>
                    <a:pt x="5013434" y="6463862"/>
                  </a:lnTo>
                  <a:lnTo>
                    <a:pt x="3531476" y="6716110"/>
                  </a:lnTo>
                  <a:lnTo>
                    <a:pt x="2790806" y="6800811"/>
                  </a:lnTo>
                  <a:cubicBezTo>
                    <a:pt x="2685702" y="6779790"/>
                    <a:pt x="2563906" y="6814002"/>
                    <a:pt x="2403778" y="6737750"/>
                  </a:cubicBezTo>
                  <a:cubicBezTo>
                    <a:pt x="2243650" y="6661499"/>
                    <a:pt x="1962652" y="6399460"/>
                    <a:pt x="1830036" y="6343302"/>
                  </a:cubicBezTo>
                  <a:cubicBezTo>
                    <a:pt x="1697420" y="6287144"/>
                    <a:pt x="1723903" y="6405540"/>
                    <a:pt x="1608083" y="6400800"/>
                  </a:cubicBezTo>
                  <a:lnTo>
                    <a:pt x="977462" y="6589986"/>
                  </a:lnTo>
                  <a:lnTo>
                    <a:pt x="0" y="6495393"/>
                  </a:lnTo>
                  <a:lnTo>
                    <a:pt x="63062" y="346841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2399764" y="8309371"/>
            <a:ext cx="6557309" cy="168212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32692"/>
          <a:stretch/>
        </p:blipFill>
        <p:spPr>
          <a:xfrm rot="21127439">
            <a:off x="11450682" y="7401085"/>
            <a:ext cx="1333500" cy="80010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627409"/>
              </p:ext>
            </p:extLst>
          </p:nvPr>
        </p:nvGraphicFramePr>
        <p:xfrm>
          <a:off x="9602904" y="3790742"/>
          <a:ext cx="6459615" cy="2071416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2153205"/>
                <a:gridCol w="2153205"/>
                <a:gridCol w="2153205"/>
              </a:tblGrid>
              <a:tr h="517854">
                <a:tc>
                  <a:txBody>
                    <a:bodyPr/>
                    <a:lstStyle/>
                    <a:p>
                      <a:r>
                        <a:rPr lang="en-US" sz="2400" u="sng" dirty="0" smtClean="0"/>
                        <a:t>API name</a:t>
                      </a:r>
                      <a:endParaRPr lang="en-US" sz="24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 smtClean="0"/>
                        <a:t>timestamp</a:t>
                      </a:r>
                      <a:endParaRPr lang="en-US" sz="24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arguments</a:t>
                      </a:r>
                      <a:endParaRPr lang="en-US" sz="2400" b="0" dirty="0"/>
                    </a:p>
                  </a:txBody>
                  <a:tcPr/>
                </a:tc>
              </a:tr>
              <a:tr h="517854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fetch</a:t>
                      </a:r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21</a:t>
                      </a:r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[‘June’]</a:t>
                      </a:r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785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fetch</a:t>
                      </a: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22</a:t>
                      </a: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[‘March’]</a:t>
                      </a: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785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fetch</a:t>
                      </a: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23</a:t>
                      </a: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[‘May’]</a:t>
                      </a: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178082"/>
              </p:ext>
            </p:extLst>
          </p:nvPr>
        </p:nvGraphicFramePr>
        <p:xfrm>
          <a:off x="17325484" y="1548114"/>
          <a:ext cx="6459615" cy="1035708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2153205"/>
                <a:gridCol w="2153205"/>
                <a:gridCol w="2153205"/>
              </a:tblGrid>
              <a:tr h="517854">
                <a:tc>
                  <a:txBody>
                    <a:bodyPr/>
                    <a:lstStyle/>
                    <a:p>
                      <a:r>
                        <a:rPr lang="en-US" sz="2400" u="sng" dirty="0" smtClean="0"/>
                        <a:t>API Name</a:t>
                      </a:r>
                      <a:endParaRPr lang="en-US" sz="24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 err="1" smtClean="0"/>
                        <a:t>call_Time</a:t>
                      </a:r>
                      <a:endParaRPr lang="en-US" sz="24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results</a:t>
                      </a:r>
                      <a:endParaRPr lang="en-US" sz="2400" b="0" dirty="0"/>
                    </a:p>
                  </a:txBody>
                  <a:tcPr/>
                </a:tc>
              </a:tr>
              <a:tr h="51785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fetch</a:t>
                      </a: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22</a:t>
                      </a: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[6,</a:t>
                      </a:r>
                      <a:r>
                        <a:rPr lang="en-US" sz="2400" baseline="0" dirty="0" smtClean="0"/>
                        <a:t> 13, </a:t>
                      </a:r>
                      <a:r>
                        <a:rPr lang="mr-IN" sz="2400" baseline="0" dirty="0" smtClean="0"/>
                        <a:t>…</a:t>
                      </a:r>
                      <a:r>
                        <a:rPr lang="en-US" sz="2400" baseline="0" dirty="0" smtClean="0"/>
                        <a:t>]</a:t>
                      </a: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8631042" y="1039098"/>
          <a:ext cx="7426715" cy="1035708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485343"/>
                <a:gridCol w="1485343"/>
                <a:gridCol w="1485343"/>
                <a:gridCol w="1485343"/>
                <a:gridCol w="1485343"/>
              </a:tblGrid>
              <a:tr h="517854">
                <a:tc>
                  <a:txBody>
                    <a:bodyPr/>
                    <a:lstStyle/>
                    <a:p>
                      <a:r>
                        <a:rPr lang="en-US" sz="2400" u="sng" dirty="0" err="1" smtClean="0"/>
                        <a:t>ButtonID</a:t>
                      </a:r>
                      <a:endParaRPr lang="en-US" sz="24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 err="1" smtClean="0"/>
                        <a:t>X_range</a:t>
                      </a:r>
                      <a:endParaRPr lang="en-US" sz="24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Y_range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API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args</a:t>
                      </a:r>
                      <a:endParaRPr lang="en-US" sz="2400" b="0" dirty="0"/>
                    </a:p>
                  </a:txBody>
                  <a:tcPr/>
                </a:tc>
              </a:tr>
              <a:tr h="51785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[13,73]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[10,20]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fetch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[‘March’]</a:t>
                      </a:r>
                      <a:endParaRPr lang="en-US" sz="24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074724" y="-42900"/>
            <a:ext cx="1405834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Buttons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617944" y="424474"/>
            <a:ext cx="2022990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Responses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579640" y="2723882"/>
            <a:ext cx="2022990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mtClean="0"/>
              <a:t>On_display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08716" y="2653714"/>
            <a:ext cx="1724831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mtClean="0"/>
              <a:t>Requests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2399764" y="2099434"/>
            <a:ext cx="4925720" cy="1691308"/>
            <a:chOff x="12399764" y="2099434"/>
            <a:chExt cx="4925720" cy="1691308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12399764" y="2284092"/>
              <a:ext cx="4925720" cy="15066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TextBox 18"/>
            <p:cNvSpPr txBox="1"/>
            <p:nvPr/>
          </p:nvSpPr>
          <p:spPr>
            <a:xfrm rot="20574070">
              <a:off x="14209134" y="2099434"/>
              <a:ext cx="946488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0" b="0" i="0" u="none" strike="noStrike" cap="none" spc="0" normalizeH="0" baseline="0" smtClean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⨝</a:t>
              </a: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>
            <a:off x="16034931" y="5121967"/>
            <a:ext cx="889848" cy="584948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/>
          <p:cNvCxnSpPr/>
          <p:nvPr/>
        </p:nvCxnSpPr>
        <p:spPr>
          <a:xfrm>
            <a:off x="12399764" y="9601200"/>
            <a:ext cx="5121390" cy="281627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22288"/>
              </p:ext>
            </p:extLst>
          </p:nvPr>
        </p:nvGraphicFramePr>
        <p:xfrm>
          <a:off x="16924780" y="3790742"/>
          <a:ext cx="5299989" cy="2071416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766663"/>
                <a:gridCol w="1766663"/>
                <a:gridCol w="1766663"/>
              </a:tblGrid>
              <a:tr h="517854">
                <a:tc>
                  <a:txBody>
                    <a:bodyPr/>
                    <a:lstStyle/>
                    <a:p>
                      <a:r>
                        <a:rPr lang="en-US" sz="2400" u="sng" dirty="0" smtClean="0"/>
                        <a:t>month</a:t>
                      </a:r>
                      <a:endParaRPr lang="en-US" sz="24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call_time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 smtClean="0"/>
                        <a:t>results</a:t>
                      </a:r>
                      <a:endParaRPr lang="en-US" sz="2400" b="0" u="sng" dirty="0"/>
                    </a:p>
                  </a:txBody>
                  <a:tcPr/>
                </a:tc>
              </a:tr>
              <a:tr h="51785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‘June’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21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[24, 16, </a:t>
                      </a:r>
                      <a:r>
                        <a:rPr lang="mr-IN" sz="2400" dirty="0" smtClean="0"/>
                        <a:t>…</a:t>
                      </a:r>
                      <a:r>
                        <a:rPr lang="en-US" sz="2400" dirty="0" smtClean="0"/>
                        <a:t>]</a:t>
                      </a:r>
                      <a:endParaRPr lang="en-US" sz="2400" b="0" dirty="0"/>
                    </a:p>
                  </a:txBody>
                  <a:tcPr/>
                </a:tc>
              </a:tr>
              <a:tr h="51785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‘May’</a:t>
                      </a: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23</a:t>
                      </a: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[14,</a:t>
                      </a:r>
                      <a:r>
                        <a:rPr lang="en-US" sz="2400" baseline="0" dirty="0" smtClean="0"/>
                        <a:t> 22, </a:t>
                      </a:r>
                      <a:r>
                        <a:rPr lang="mr-IN" sz="2400" baseline="0" dirty="0" smtClean="0"/>
                        <a:t>…</a:t>
                      </a:r>
                      <a:r>
                        <a:rPr lang="en-US" sz="2400" baseline="0" dirty="0" smtClean="0"/>
                        <a:t>]</a:t>
                      </a: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7854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‘March’</a:t>
                      </a:r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22</a:t>
                      </a:r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[6, 13, </a:t>
                      </a:r>
                      <a:r>
                        <a:rPr lang="mr-IN" sz="2400" b="1" dirty="0" smtClean="0"/>
                        <a:t>…</a:t>
                      </a:r>
                      <a:r>
                        <a:rPr lang="en-US" sz="2400" b="1" dirty="0" smtClean="0"/>
                        <a:t>]</a:t>
                      </a:r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8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  <p:bldP spid="22" grpId="0"/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783" y="5596642"/>
            <a:ext cx="6454718" cy="64547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777" y="7497608"/>
            <a:ext cx="1326393" cy="1326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Buttons I pushed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Requests I caused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Responses on display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Correspondences between </a:t>
            </a:r>
            <a:br>
              <a:rPr lang="en-US" dirty="0" smtClean="0"/>
            </a:br>
            <a:r>
              <a:rPr lang="en-US" dirty="0" smtClean="0"/>
              <a:t>requests and responses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036292" y="7292898"/>
            <a:ext cx="6570506" cy="6423102"/>
            <a:chOff x="9995338" y="409903"/>
            <a:chExt cx="13611460" cy="13306097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9" t="2911" r="5442" b="2599"/>
            <a:stretch/>
          </p:blipFill>
          <p:spPr>
            <a:xfrm>
              <a:off x="10594428" y="409903"/>
              <a:ext cx="13012370" cy="13306097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9995338" y="4225158"/>
              <a:ext cx="6085491" cy="6800812"/>
            </a:xfrm>
            <a:custGeom>
              <a:avLst/>
              <a:gdLst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639614 w 6085490"/>
                <a:gd name="connsiteY9" fmla="*/ 3184634 h 6716110"/>
                <a:gd name="connsiteX10" fmla="*/ 1954924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1954924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1955542 w 6085490"/>
                <a:gd name="connsiteY22" fmla="*/ 6415020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955542 w 6085490"/>
                <a:gd name="connsiteY22" fmla="*/ 6415020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20606 w 6085490"/>
                <a:gd name="connsiteY6" fmla="*/ 2296819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20606 w 6085490"/>
                <a:gd name="connsiteY6" fmla="*/ 2296819 h 6716110"/>
                <a:gd name="connsiteX7" fmla="*/ 1522146 w 6085490"/>
                <a:gd name="connsiteY7" fmla="*/ 2625730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45285"/>
                <a:gd name="connsiteX1" fmla="*/ 1387365 w 6085490"/>
                <a:gd name="connsiteY1" fmla="*/ 0 h 6745285"/>
                <a:gd name="connsiteX2" fmla="*/ 2427890 w 6085490"/>
                <a:gd name="connsiteY2" fmla="*/ 157655 h 6745285"/>
                <a:gd name="connsiteX3" fmla="*/ 3279228 w 6085490"/>
                <a:gd name="connsiteY3" fmla="*/ 220717 h 6745285"/>
                <a:gd name="connsiteX4" fmla="*/ 2144110 w 6085490"/>
                <a:gd name="connsiteY4" fmla="*/ 2144110 h 6745285"/>
                <a:gd name="connsiteX5" fmla="*/ 1702676 w 6085490"/>
                <a:gd name="connsiteY5" fmla="*/ 2207172 h 6745285"/>
                <a:gd name="connsiteX6" fmla="*/ 1720606 w 6085490"/>
                <a:gd name="connsiteY6" fmla="*/ 2296819 h 6745285"/>
                <a:gd name="connsiteX7" fmla="*/ 1522146 w 6085490"/>
                <a:gd name="connsiteY7" fmla="*/ 2625730 h 6745285"/>
                <a:gd name="connsiteX8" fmla="*/ 1481959 w 6085490"/>
                <a:gd name="connsiteY8" fmla="*/ 2963917 h 6745285"/>
                <a:gd name="connsiteX9" fmla="*/ 1729261 w 6085490"/>
                <a:gd name="connsiteY9" fmla="*/ 3077057 h 6745285"/>
                <a:gd name="connsiteX10" fmla="*/ 2008712 w 6085490"/>
                <a:gd name="connsiteY10" fmla="*/ 3342289 h 6745285"/>
                <a:gd name="connsiteX11" fmla="*/ 2900855 w 6085490"/>
                <a:gd name="connsiteY11" fmla="*/ 3594538 h 6745285"/>
                <a:gd name="connsiteX12" fmla="*/ 3184634 w 6085490"/>
                <a:gd name="connsiteY12" fmla="*/ 3689131 h 6745285"/>
                <a:gd name="connsiteX13" fmla="*/ 3778778 w 6085490"/>
                <a:gd name="connsiteY13" fmla="*/ 4050191 h 6745285"/>
                <a:gd name="connsiteX14" fmla="*/ 4067503 w 6085490"/>
                <a:gd name="connsiteY14" fmla="*/ 4234432 h 6745285"/>
                <a:gd name="connsiteX15" fmla="*/ 4382814 w 6085490"/>
                <a:gd name="connsiteY15" fmla="*/ 4477407 h 6745285"/>
                <a:gd name="connsiteX16" fmla="*/ 5864772 w 6085490"/>
                <a:gd name="connsiteY16" fmla="*/ 5202620 h 6745285"/>
                <a:gd name="connsiteX17" fmla="*/ 6085490 w 6085490"/>
                <a:gd name="connsiteY17" fmla="*/ 5707117 h 6745285"/>
                <a:gd name="connsiteX18" fmla="*/ 5013434 w 6085490"/>
                <a:gd name="connsiteY18" fmla="*/ 6463862 h 6745285"/>
                <a:gd name="connsiteX19" fmla="*/ 3531476 w 6085490"/>
                <a:gd name="connsiteY19" fmla="*/ 6716110 h 6745285"/>
                <a:gd name="connsiteX20" fmla="*/ 2396359 w 6085490"/>
                <a:gd name="connsiteY20" fmla="*/ 6621517 h 6745285"/>
                <a:gd name="connsiteX21" fmla="*/ 2403778 w 6085490"/>
                <a:gd name="connsiteY21" fmla="*/ 6737750 h 6745285"/>
                <a:gd name="connsiteX22" fmla="*/ 1830036 w 6085490"/>
                <a:gd name="connsiteY22" fmla="*/ 6343302 h 6745285"/>
                <a:gd name="connsiteX23" fmla="*/ 1608083 w 6085490"/>
                <a:gd name="connsiteY23" fmla="*/ 6400800 h 6745285"/>
                <a:gd name="connsiteX24" fmla="*/ 977462 w 6085490"/>
                <a:gd name="connsiteY24" fmla="*/ 6589986 h 6745285"/>
                <a:gd name="connsiteX25" fmla="*/ 0 w 6085490"/>
                <a:gd name="connsiteY25" fmla="*/ 6495393 h 6745285"/>
                <a:gd name="connsiteX26" fmla="*/ 63062 w 6085490"/>
                <a:gd name="connsiteY26" fmla="*/ 346841 h 6745285"/>
                <a:gd name="connsiteX0" fmla="*/ 63062 w 6085490"/>
                <a:gd name="connsiteY0" fmla="*/ 346841 h 6800811"/>
                <a:gd name="connsiteX1" fmla="*/ 1387365 w 6085490"/>
                <a:gd name="connsiteY1" fmla="*/ 0 h 6800811"/>
                <a:gd name="connsiteX2" fmla="*/ 2427890 w 6085490"/>
                <a:gd name="connsiteY2" fmla="*/ 157655 h 6800811"/>
                <a:gd name="connsiteX3" fmla="*/ 3279228 w 6085490"/>
                <a:gd name="connsiteY3" fmla="*/ 220717 h 6800811"/>
                <a:gd name="connsiteX4" fmla="*/ 2144110 w 6085490"/>
                <a:gd name="connsiteY4" fmla="*/ 2144110 h 6800811"/>
                <a:gd name="connsiteX5" fmla="*/ 1702676 w 6085490"/>
                <a:gd name="connsiteY5" fmla="*/ 2207172 h 6800811"/>
                <a:gd name="connsiteX6" fmla="*/ 1720606 w 6085490"/>
                <a:gd name="connsiteY6" fmla="*/ 2296819 h 6800811"/>
                <a:gd name="connsiteX7" fmla="*/ 1522146 w 6085490"/>
                <a:gd name="connsiteY7" fmla="*/ 2625730 h 6800811"/>
                <a:gd name="connsiteX8" fmla="*/ 1481959 w 6085490"/>
                <a:gd name="connsiteY8" fmla="*/ 2963917 h 6800811"/>
                <a:gd name="connsiteX9" fmla="*/ 1729261 w 6085490"/>
                <a:gd name="connsiteY9" fmla="*/ 3077057 h 6800811"/>
                <a:gd name="connsiteX10" fmla="*/ 2008712 w 6085490"/>
                <a:gd name="connsiteY10" fmla="*/ 3342289 h 6800811"/>
                <a:gd name="connsiteX11" fmla="*/ 2900855 w 6085490"/>
                <a:gd name="connsiteY11" fmla="*/ 3594538 h 6800811"/>
                <a:gd name="connsiteX12" fmla="*/ 3184634 w 6085490"/>
                <a:gd name="connsiteY12" fmla="*/ 3689131 h 6800811"/>
                <a:gd name="connsiteX13" fmla="*/ 3778778 w 6085490"/>
                <a:gd name="connsiteY13" fmla="*/ 4050191 h 6800811"/>
                <a:gd name="connsiteX14" fmla="*/ 4067503 w 6085490"/>
                <a:gd name="connsiteY14" fmla="*/ 4234432 h 6800811"/>
                <a:gd name="connsiteX15" fmla="*/ 4382814 w 6085490"/>
                <a:gd name="connsiteY15" fmla="*/ 4477407 h 6800811"/>
                <a:gd name="connsiteX16" fmla="*/ 5864772 w 6085490"/>
                <a:gd name="connsiteY16" fmla="*/ 5202620 h 6800811"/>
                <a:gd name="connsiteX17" fmla="*/ 6085490 w 6085490"/>
                <a:gd name="connsiteY17" fmla="*/ 5707117 h 6800811"/>
                <a:gd name="connsiteX18" fmla="*/ 5013434 w 6085490"/>
                <a:gd name="connsiteY18" fmla="*/ 6463862 h 6800811"/>
                <a:gd name="connsiteX19" fmla="*/ 3531476 w 6085490"/>
                <a:gd name="connsiteY19" fmla="*/ 6716110 h 6800811"/>
                <a:gd name="connsiteX20" fmla="*/ 2790806 w 6085490"/>
                <a:gd name="connsiteY20" fmla="*/ 6800811 h 6800811"/>
                <a:gd name="connsiteX21" fmla="*/ 2403778 w 6085490"/>
                <a:gd name="connsiteY21" fmla="*/ 6737750 h 6800811"/>
                <a:gd name="connsiteX22" fmla="*/ 1830036 w 6085490"/>
                <a:gd name="connsiteY22" fmla="*/ 6343302 h 6800811"/>
                <a:gd name="connsiteX23" fmla="*/ 1608083 w 6085490"/>
                <a:gd name="connsiteY23" fmla="*/ 6400800 h 6800811"/>
                <a:gd name="connsiteX24" fmla="*/ 977462 w 6085490"/>
                <a:gd name="connsiteY24" fmla="*/ 6589986 h 6800811"/>
                <a:gd name="connsiteX25" fmla="*/ 0 w 6085490"/>
                <a:gd name="connsiteY25" fmla="*/ 6495393 h 6800811"/>
                <a:gd name="connsiteX26" fmla="*/ 63062 w 6085490"/>
                <a:gd name="connsiteY26" fmla="*/ 346841 h 68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85490" h="6800811">
                  <a:moveTo>
                    <a:pt x="63062" y="346841"/>
                  </a:moveTo>
                  <a:lnTo>
                    <a:pt x="1387365" y="0"/>
                  </a:lnTo>
                  <a:lnTo>
                    <a:pt x="2427890" y="157655"/>
                  </a:lnTo>
                  <a:lnTo>
                    <a:pt x="3279228" y="220717"/>
                  </a:lnTo>
                  <a:lnTo>
                    <a:pt x="2144110" y="2144110"/>
                  </a:lnTo>
                  <a:cubicBezTo>
                    <a:pt x="1996965" y="2165131"/>
                    <a:pt x="1773260" y="2181721"/>
                    <a:pt x="1702676" y="2207172"/>
                  </a:cubicBezTo>
                  <a:cubicBezTo>
                    <a:pt x="1632092" y="2232623"/>
                    <a:pt x="1750694" y="2227059"/>
                    <a:pt x="1720606" y="2296819"/>
                  </a:cubicBezTo>
                  <a:cubicBezTo>
                    <a:pt x="1690518" y="2366579"/>
                    <a:pt x="1588299" y="2516093"/>
                    <a:pt x="1522146" y="2625730"/>
                  </a:cubicBezTo>
                  <a:lnTo>
                    <a:pt x="1481959" y="2963917"/>
                  </a:lnTo>
                  <a:lnTo>
                    <a:pt x="1729261" y="3077057"/>
                  </a:lnTo>
                  <a:lnTo>
                    <a:pt x="2008712" y="3342289"/>
                  </a:lnTo>
                  <a:lnTo>
                    <a:pt x="2900855" y="3594538"/>
                  </a:lnTo>
                  <a:lnTo>
                    <a:pt x="3184634" y="3689131"/>
                  </a:lnTo>
                  <a:lnTo>
                    <a:pt x="3778778" y="4050191"/>
                  </a:lnTo>
                  <a:lnTo>
                    <a:pt x="4067503" y="4234432"/>
                  </a:lnTo>
                  <a:lnTo>
                    <a:pt x="4382814" y="4477407"/>
                  </a:lnTo>
                  <a:lnTo>
                    <a:pt x="5864772" y="5202620"/>
                  </a:lnTo>
                  <a:lnTo>
                    <a:pt x="6085490" y="5707117"/>
                  </a:lnTo>
                  <a:lnTo>
                    <a:pt x="5013434" y="6463862"/>
                  </a:lnTo>
                  <a:lnTo>
                    <a:pt x="3531476" y="6716110"/>
                  </a:lnTo>
                  <a:lnTo>
                    <a:pt x="2790806" y="6800811"/>
                  </a:lnTo>
                  <a:cubicBezTo>
                    <a:pt x="2685702" y="6779790"/>
                    <a:pt x="2563906" y="6814002"/>
                    <a:pt x="2403778" y="6737750"/>
                  </a:cubicBezTo>
                  <a:cubicBezTo>
                    <a:pt x="2243650" y="6661499"/>
                    <a:pt x="1962652" y="6399460"/>
                    <a:pt x="1830036" y="6343302"/>
                  </a:cubicBezTo>
                  <a:cubicBezTo>
                    <a:pt x="1697420" y="6287144"/>
                    <a:pt x="1723903" y="6405540"/>
                    <a:pt x="1608083" y="6400800"/>
                  </a:cubicBezTo>
                  <a:lnTo>
                    <a:pt x="977462" y="6589986"/>
                  </a:lnTo>
                  <a:lnTo>
                    <a:pt x="0" y="6495393"/>
                  </a:lnTo>
                  <a:lnTo>
                    <a:pt x="63062" y="346841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2399764" y="8309371"/>
            <a:ext cx="6557309" cy="168212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32692"/>
          <a:stretch/>
        </p:blipFill>
        <p:spPr>
          <a:xfrm rot="21127439">
            <a:off x="11450682" y="7401085"/>
            <a:ext cx="1333500" cy="80010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9602904" y="3790742"/>
          <a:ext cx="6459615" cy="2071416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2153205"/>
                <a:gridCol w="2153205"/>
                <a:gridCol w="2153205"/>
              </a:tblGrid>
              <a:tr h="517854">
                <a:tc>
                  <a:txBody>
                    <a:bodyPr/>
                    <a:lstStyle/>
                    <a:p>
                      <a:r>
                        <a:rPr lang="en-US" sz="2400" u="sng" dirty="0" smtClean="0"/>
                        <a:t>API name</a:t>
                      </a:r>
                      <a:endParaRPr lang="en-US" sz="24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 smtClean="0"/>
                        <a:t>timestamp</a:t>
                      </a:r>
                      <a:endParaRPr lang="en-US" sz="24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arguments</a:t>
                      </a:r>
                      <a:endParaRPr lang="en-US" sz="2400" b="0" dirty="0"/>
                    </a:p>
                  </a:txBody>
                  <a:tcPr/>
                </a:tc>
              </a:tr>
              <a:tr h="517854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fetch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[‘June’]</a:t>
                      </a:r>
                      <a:endParaRPr lang="en-US" sz="2400" b="1" dirty="0"/>
                    </a:p>
                  </a:txBody>
                  <a:tcPr/>
                </a:tc>
              </a:tr>
              <a:tr h="51785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fetch</a:t>
                      </a:r>
                      <a:endParaRPr lang="en-US" sz="2400" b="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22</a:t>
                      </a:r>
                      <a:endParaRPr lang="en-US" sz="2400" b="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[‘March’]</a:t>
                      </a:r>
                      <a:endParaRPr lang="en-US" sz="2400" b="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1785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fetch</a:t>
                      </a:r>
                      <a:endParaRPr lang="en-US" sz="2400" b="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23</a:t>
                      </a:r>
                      <a:endParaRPr lang="en-US" sz="2400" b="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[‘May’]</a:t>
                      </a:r>
                      <a:endParaRPr lang="en-US" sz="2400" b="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7325484" y="1548114"/>
          <a:ext cx="6459615" cy="1035708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2153205"/>
                <a:gridCol w="2153205"/>
                <a:gridCol w="2153205"/>
              </a:tblGrid>
              <a:tr h="517854">
                <a:tc>
                  <a:txBody>
                    <a:bodyPr/>
                    <a:lstStyle/>
                    <a:p>
                      <a:r>
                        <a:rPr lang="en-US" sz="2400" u="sng" dirty="0" smtClean="0"/>
                        <a:t>API Name</a:t>
                      </a:r>
                      <a:endParaRPr lang="en-US" sz="24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 err="1" smtClean="0"/>
                        <a:t>call_Time</a:t>
                      </a:r>
                      <a:endParaRPr lang="en-US" sz="24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results</a:t>
                      </a:r>
                      <a:endParaRPr lang="en-US" sz="2400" b="0" dirty="0"/>
                    </a:p>
                  </a:txBody>
                  <a:tcPr/>
                </a:tc>
              </a:tr>
              <a:tr h="51785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fetch</a:t>
                      </a:r>
                      <a:endParaRPr lang="en-US" sz="2400" b="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22</a:t>
                      </a:r>
                      <a:endParaRPr lang="en-US" sz="2400" b="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[6,</a:t>
                      </a:r>
                      <a:r>
                        <a:rPr lang="en-US" sz="2400" baseline="0" dirty="0" smtClean="0"/>
                        <a:t> 13, </a:t>
                      </a:r>
                      <a:r>
                        <a:rPr lang="mr-IN" sz="2400" baseline="0" dirty="0" smtClean="0"/>
                        <a:t>…</a:t>
                      </a:r>
                      <a:r>
                        <a:rPr lang="en-US" sz="2400" baseline="0" dirty="0" smtClean="0"/>
                        <a:t>]</a:t>
                      </a:r>
                      <a:endParaRPr lang="en-US" sz="2400" b="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8631042" y="1039098"/>
          <a:ext cx="7426715" cy="1035708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485343"/>
                <a:gridCol w="1485343"/>
                <a:gridCol w="1485343"/>
                <a:gridCol w="1485343"/>
                <a:gridCol w="1485343"/>
              </a:tblGrid>
              <a:tr h="517854">
                <a:tc>
                  <a:txBody>
                    <a:bodyPr/>
                    <a:lstStyle/>
                    <a:p>
                      <a:r>
                        <a:rPr lang="en-US" sz="2400" u="sng" dirty="0" err="1" smtClean="0"/>
                        <a:t>ButtonID</a:t>
                      </a:r>
                      <a:endParaRPr lang="en-US" sz="24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 err="1" smtClean="0"/>
                        <a:t>X_range</a:t>
                      </a:r>
                      <a:endParaRPr lang="en-US" sz="24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Y_range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API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args</a:t>
                      </a:r>
                      <a:endParaRPr lang="en-US" sz="2400" b="0" dirty="0"/>
                    </a:p>
                  </a:txBody>
                  <a:tcPr/>
                </a:tc>
              </a:tr>
              <a:tr h="51785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[13,73]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[10,20]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fetch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[‘March’]</a:t>
                      </a:r>
                      <a:endParaRPr lang="en-US" sz="24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074724" y="-42900"/>
            <a:ext cx="1405834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Buttons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617944" y="424474"/>
            <a:ext cx="2022990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Responses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579640" y="2723882"/>
            <a:ext cx="2022990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mtClean="0"/>
              <a:t>On_display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08716" y="2653714"/>
            <a:ext cx="1724831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mtClean="0"/>
              <a:t>Requests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2399764" y="2099434"/>
            <a:ext cx="4925720" cy="1691308"/>
            <a:chOff x="12399764" y="2099434"/>
            <a:chExt cx="4925720" cy="1691308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12399764" y="2284092"/>
              <a:ext cx="4925720" cy="15066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TextBox 18"/>
            <p:cNvSpPr txBox="1"/>
            <p:nvPr/>
          </p:nvSpPr>
          <p:spPr>
            <a:xfrm rot="20574070">
              <a:off x="14209134" y="2099434"/>
              <a:ext cx="946488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0" b="0" i="0" u="none" strike="noStrike" cap="none" spc="0" normalizeH="0" baseline="0" smtClean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⨝</a:t>
              </a: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>
            <a:off x="16034931" y="5121967"/>
            <a:ext cx="889848" cy="584948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/>
          <p:cNvCxnSpPr/>
          <p:nvPr/>
        </p:nvCxnSpPr>
        <p:spPr>
          <a:xfrm>
            <a:off x="12399764" y="9601200"/>
            <a:ext cx="5121390" cy="281627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6924780" y="3790742"/>
          <a:ext cx="5299989" cy="2071416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766663"/>
                <a:gridCol w="1766663"/>
                <a:gridCol w="1766663"/>
              </a:tblGrid>
              <a:tr h="517854">
                <a:tc>
                  <a:txBody>
                    <a:bodyPr/>
                    <a:lstStyle/>
                    <a:p>
                      <a:r>
                        <a:rPr lang="en-US" sz="2400" u="sng" dirty="0" smtClean="0"/>
                        <a:t>month</a:t>
                      </a:r>
                      <a:endParaRPr lang="en-US" sz="2400" b="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call_time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 smtClean="0"/>
                        <a:t>results</a:t>
                      </a:r>
                      <a:endParaRPr lang="en-US" sz="2400" b="0" u="sng" dirty="0"/>
                    </a:p>
                  </a:txBody>
                  <a:tcPr/>
                </a:tc>
              </a:tr>
              <a:tr h="51785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‘June’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21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[24, 16, </a:t>
                      </a:r>
                      <a:r>
                        <a:rPr lang="mr-IN" sz="2400" dirty="0" smtClean="0"/>
                        <a:t>…</a:t>
                      </a:r>
                      <a:r>
                        <a:rPr lang="en-US" sz="2400" dirty="0" smtClean="0"/>
                        <a:t>]</a:t>
                      </a:r>
                      <a:endParaRPr lang="en-US" sz="2400" b="0" dirty="0"/>
                    </a:p>
                  </a:txBody>
                  <a:tcPr/>
                </a:tc>
              </a:tr>
              <a:tr h="51785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‘May’</a:t>
                      </a:r>
                      <a:endParaRPr lang="en-US" sz="2400" b="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23</a:t>
                      </a:r>
                      <a:endParaRPr lang="en-US" sz="2400" b="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[14,</a:t>
                      </a:r>
                      <a:r>
                        <a:rPr lang="en-US" sz="2400" baseline="0" dirty="0" smtClean="0"/>
                        <a:t> 22, </a:t>
                      </a:r>
                      <a:r>
                        <a:rPr lang="mr-IN" sz="2400" baseline="0" dirty="0" smtClean="0"/>
                        <a:t>…</a:t>
                      </a:r>
                      <a:r>
                        <a:rPr lang="en-US" sz="2400" baseline="0" dirty="0" smtClean="0"/>
                        <a:t>]</a:t>
                      </a:r>
                      <a:endParaRPr lang="en-US" sz="2400" b="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17854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‘March’</a:t>
                      </a:r>
                      <a:endParaRPr lang="en-US" sz="24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22</a:t>
                      </a:r>
                      <a:endParaRPr lang="en-US" sz="24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[6, 13, </a:t>
                      </a:r>
                      <a:r>
                        <a:rPr lang="mr-IN" sz="2400" b="1" dirty="0" smtClean="0"/>
                        <a:t>…</a:t>
                      </a:r>
                      <a:r>
                        <a:rPr lang="en-US" sz="2400" b="1" dirty="0" smtClean="0"/>
                        <a:t>]</a:t>
                      </a:r>
                      <a:endParaRPr lang="en-US" sz="24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522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783" y="5596642"/>
            <a:ext cx="6454718" cy="64547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777" y="7497608"/>
            <a:ext cx="1326393" cy="1326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Buttons I pushed</a:t>
            </a:r>
            <a:endParaRPr lang="en-US" dirty="0" smtClean="0">
              <a:solidFill>
                <a:srgbClr val="FF0000"/>
              </a:solidFill>
            </a:endParaRP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Requests I caused	</a:t>
            </a:r>
            <a:endParaRPr lang="en-US" dirty="0" smtClean="0">
              <a:solidFill>
                <a:srgbClr val="FF0000"/>
              </a:solidFill>
            </a:endParaRP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Responses on display</a:t>
            </a:r>
            <a:endParaRPr lang="en-US" dirty="0" smtClean="0">
              <a:solidFill>
                <a:srgbClr val="FF0000"/>
              </a:solidFill>
            </a:endParaRP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Correspondences between </a:t>
            </a:r>
            <a:br>
              <a:rPr lang="en-US" dirty="0" smtClean="0"/>
            </a:br>
            <a:r>
              <a:rPr lang="en-US" dirty="0" smtClean="0"/>
              <a:t>requests and responses</a:t>
            </a:r>
            <a:endParaRPr lang="en-US" dirty="0" smtClean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36292" y="7292898"/>
            <a:ext cx="6570506" cy="6423102"/>
            <a:chOff x="9995338" y="409903"/>
            <a:chExt cx="13611460" cy="13306097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9" t="2911" r="5442" b="2599"/>
            <a:stretch/>
          </p:blipFill>
          <p:spPr>
            <a:xfrm>
              <a:off x="10594428" y="409903"/>
              <a:ext cx="13012370" cy="13306097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9995338" y="4225158"/>
              <a:ext cx="6085491" cy="6800812"/>
            </a:xfrm>
            <a:custGeom>
              <a:avLst/>
              <a:gdLst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639614 w 6085490"/>
                <a:gd name="connsiteY9" fmla="*/ 3184634 h 6716110"/>
                <a:gd name="connsiteX10" fmla="*/ 1954924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1954924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1955542 w 6085490"/>
                <a:gd name="connsiteY22" fmla="*/ 6415020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955542 w 6085490"/>
                <a:gd name="connsiteY22" fmla="*/ 6415020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20606 w 6085490"/>
                <a:gd name="connsiteY6" fmla="*/ 2296819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20606 w 6085490"/>
                <a:gd name="connsiteY6" fmla="*/ 2296819 h 6716110"/>
                <a:gd name="connsiteX7" fmla="*/ 1522146 w 6085490"/>
                <a:gd name="connsiteY7" fmla="*/ 2625730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45285"/>
                <a:gd name="connsiteX1" fmla="*/ 1387365 w 6085490"/>
                <a:gd name="connsiteY1" fmla="*/ 0 h 6745285"/>
                <a:gd name="connsiteX2" fmla="*/ 2427890 w 6085490"/>
                <a:gd name="connsiteY2" fmla="*/ 157655 h 6745285"/>
                <a:gd name="connsiteX3" fmla="*/ 3279228 w 6085490"/>
                <a:gd name="connsiteY3" fmla="*/ 220717 h 6745285"/>
                <a:gd name="connsiteX4" fmla="*/ 2144110 w 6085490"/>
                <a:gd name="connsiteY4" fmla="*/ 2144110 h 6745285"/>
                <a:gd name="connsiteX5" fmla="*/ 1702676 w 6085490"/>
                <a:gd name="connsiteY5" fmla="*/ 2207172 h 6745285"/>
                <a:gd name="connsiteX6" fmla="*/ 1720606 w 6085490"/>
                <a:gd name="connsiteY6" fmla="*/ 2296819 h 6745285"/>
                <a:gd name="connsiteX7" fmla="*/ 1522146 w 6085490"/>
                <a:gd name="connsiteY7" fmla="*/ 2625730 h 6745285"/>
                <a:gd name="connsiteX8" fmla="*/ 1481959 w 6085490"/>
                <a:gd name="connsiteY8" fmla="*/ 2963917 h 6745285"/>
                <a:gd name="connsiteX9" fmla="*/ 1729261 w 6085490"/>
                <a:gd name="connsiteY9" fmla="*/ 3077057 h 6745285"/>
                <a:gd name="connsiteX10" fmla="*/ 2008712 w 6085490"/>
                <a:gd name="connsiteY10" fmla="*/ 3342289 h 6745285"/>
                <a:gd name="connsiteX11" fmla="*/ 2900855 w 6085490"/>
                <a:gd name="connsiteY11" fmla="*/ 3594538 h 6745285"/>
                <a:gd name="connsiteX12" fmla="*/ 3184634 w 6085490"/>
                <a:gd name="connsiteY12" fmla="*/ 3689131 h 6745285"/>
                <a:gd name="connsiteX13" fmla="*/ 3778778 w 6085490"/>
                <a:gd name="connsiteY13" fmla="*/ 4050191 h 6745285"/>
                <a:gd name="connsiteX14" fmla="*/ 4067503 w 6085490"/>
                <a:gd name="connsiteY14" fmla="*/ 4234432 h 6745285"/>
                <a:gd name="connsiteX15" fmla="*/ 4382814 w 6085490"/>
                <a:gd name="connsiteY15" fmla="*/ 4477407 h 6745285"/>
                <a:gd name="connsiteX16" fmla="*/ 5864772 w 6085490"/>
                <a:gd name="connsiteY16" fmla="*/ 5202620 h 6745285"/>
                <a:gd name="connsiteX17" fmla="*/ 6085490 w 6085490"/>
                <a:gd name="connsiteY17" fmla="*/ 5707117 h 6745285"/>
                <a:gd name="connsiteX18" fmla="*/ 5013434 w 6085490"/>
                <a:gd name="connsiteY18" fmla="*/ 6463862 h 6745285"/>
                <a:gd name="connsiteX19" fmla="*/ 3531476 w 6085490"/>
                <a:gd name="connsiteY19" fmla="*/ 6716110 h 6745285"/>
                <a:gd name="connsiteX20" fmla="*/ 2396359 w 6085490"/>
                <a:gd name="connsiteY20" fmla="*/ 6621517 h 6745285"/>
                <a:gd name="connsiteX21" fmla="*/ 2403778 w 6085490"/>
                <a:gd name="connsiteY21" fmla="*/ 6737750 h 6745285"/>
                <a:gd name="connsiteX22" fmla="*/ 1830036 w 6085490"/>
                <a:gd name="connsiteY22" fmla="*/ 6343302 h 6745285"/>
                <a:gd name="connsiteX23" fmla="*/ 1608083 w 6085490"/>
                <a:gd name="connsiteY23" fmla="*/ 6400800 h 6745285"/>
                <a:gd name="connsiteX24" fmla="*/ 977462 w 6085490"/>
                <a:gd name="connsiteY24" fmla="*/ 6589986 h 6745285"/>
                <a:gd name="connsiteX25" fmla="*/ 0 w 6085490"/>
                <a:gd name="connsiteY25" fmla="*/ 6495393 h 6745285"/>
                <a:gd name="connsiteX26" fmla="*/ 63062 w 6085490"/>
                <a:gd name="connsiteY26" fmla="*/ 346841 h 6745285"/>
                <a:gd name="connsiteX0" fmla="*/ 63062 w 6085490"/>
                <a:gd name="connsiteY0" fmla="*/ 346841 h 6800811"/>
                <a:gd name="connsiteX1" fmla="*/ 1387365 w 6085490"/>
                <a:gd name="connsiteY1" fmla="*/ 0 h 6800811"/>
                <a:gd name="connsiteX2" fmla="*/ 2427890 w 6085490"/>
                <a:gd name="connsiteY2" fmla="*/ 157655 h 6800811"/>
                <a:gd name="connsiteX3" fmla="*/ 3279228 w 6085490"/>
                <a:gd name="connsiteY3" fmla="*/ 220717 h 6800811"/>
                <a:gd name="connsiteX4" fmla="*/ 2144110 w 6085490"/>
                <a:gd name="connsiteY4" fmla="*/ 2144110 h 6800811"/>
                <a:gd name="connsiteX5" fmla="*/ 1702676 w 6085490"/>
                <a:gd name="connsiteY5" fmla="*/ 2207172 h 6800811"/>
                <a:gd name="connsiteX6" fmla="*/ 1720606 w 6085490"/>
                <a:gd name="connsiteY6" fmla="*/ 2296819 h 6800811"/>
                <a:gd name="connsiteX7" fmla="*/ 1522146 w 6085490"/>
                <a:gd name="connsiteY7" fmla="*/ 2625730 h 6800811"/>
                <a:gd name="connsiteX8" fmla="*/ 1481959 w 6085490"/>
                <a:gd name="connsiteY8" fmla="*/ 2963917 h 6800811"/>
                <a:gd name="connsiteX9" fmla="*/ 1729261 w 6085490"/>
                <a:gd name="connsiteY9" fmla="*/ 3077057 h 6800811"/>
                <a:gd name="connsiteX10" fmla="*/ 2008712 w 6085490"/>
                <a:gd name="connsiteY10" fmla="*/ 3342289 h 6800811"/>
                <a:gd name="connsiteX11" fmla="*/ 2900855 w 6085490"/>
                <a:gd name="connsiteY11" fmla="*/ 3594538 h 6800811"/>
                <a:gd name="connsiteX12" fmla="*/ 3184634 w 6085490"/>
                <a:gd name="connsiteY12" fmla="*/ 3689131 h 6800811"/>
                <a:gd name="connsiteX13" fmla="*/ 3778778 w 6085490"/>
                <a:gd name="connsiteY13" fmla="*/ 4050191 h 6800811"/>
                <a:gd name="connsiteX14" fmla="*/ 4067503 w 6085490"/>
                <a:gd name="connsiteY14" fmla="*/ 4234432 h 6800811"/>
                <a:gd name="connsiteX15" fmla="*/ 4382814 w 6085490"/>
                <a:gd name="connsiteY15" fmla="*/ 4477407 h 6800811"/>
                <a:gd name="connsiteX16" fmla="*/ 5864772 w 6085490"/>
                <a:gd name="connsiteY16" fmla="*/ 5202620 h 6800811"/>
                <a:gd name="connsiteX17" fmla="*/ 6085490 w 6085490"/>
                <a:gd name="connsiteY17" fmla="*/ 5707117 h 6800811"/>
                <a:gd name="connsiteX18" fmla="*/ 5013434 w 6085490"/>
                <a:gd name="connsiteY18" fmla="*/ 6463862 h 6800811"/>
                <a:gd name="connsiteX19" fmla="*/ 3531476 w 6085490"/>
                <a:gd name="connsiteY19" fmla="*/ 6716110 h 6800811"/>
                <a:gd name="connsiteX20" fmla="*/ 2790806 w 6085490"/>
                <a:gd name="connsiteY20" fmla="*/ 6800811 h 6800811"/>
                <a:gd name="connsiteX21" fmla="*/ 2403778 w 6085490"/>
                <a:gd name="connsiteY21" fmla="*/ 6737750 h 6800811"/>
                <a:gd name="connsiteX22" fmla="*/ 1830036 w 6085490"/>
                <a:gd name="connsiteY22" fmla="*/ 6343302 h 6800811"/>
                <a:gd name="connsiteX23" fmla="*/ 1608083 w 6085490"/>
                <a:gd name="connsiteY23" fmla="*/ 6400800 h 6800811"/>
                <a:gd name="connsiteX24" fmla="*/ 977462 w 6085490"/>
                <a:gd name="connsiteY24" fmla="*/ 6589986 h 6800811"/>
                <a:gd name="connsiteX25" fmla="*/ 0 w 6085490"/>
                <a:gd name="connsiteY25" fmla="*/ 6495393 h 6800811"/>
                <a:gd name="connsiteX26" fmla="*/ 63062 w 6085490"/>
                <a:gd name="connsiteY26" fmla="*/ 346841 h 68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85490" h="6800811">
                  <a:moveTo>
                    <a:pt x="63062" y="346841"/>
                  </a:moveTo>
                  <a:lnTo>
                    <a:pt x="1387365" y="0"/>
                  </a:lnTo>
                  <a:lnTo>
                    <a:pt x="2427890" y="157655"/>
                  </a:lnTo>
                  <a:lnTo>
                    <a:pt x="3279228" y="220717"/>
                  </a:lnTo>
                  <a:lnTo>
                    <a:pt x="2144110" y="2144110"/>
                  </a:lnTo>
                  <a:cubicBezTo>
                    <a:pt x="1996965" y="2165131"/>
                    <a:pt x="1773260" y="2181721"/>
                    <a:pt x="1702676" y="2207172"/>
                  </a:cubicBezTo>
                  <a:cubicBezTo>
                    <a:pt x="1632092" y="2232623"/>
                    <a:pt x="1750694" y="2227059"/>
                    <a:pt x="1720606" y="2296819"/>
                  </a:cubicBezTo>
                  <a:cubicBezTo>
                    <a:pt x="1690518" y="2366579"/>
                    <a:pt x="1588299" y="2516093"/>
                    <a:pt x="1522146" y="2625730"/>
                  </a:cubicBezTo>
                  <a:lnTo>
                    <a:pt x="1481959" y="2963917"/>
                  </a:lnTo>
                  <a:lnTo>
                    <a:pt x="1729261" y="3077057"/>
                  </a:lnTo>
                  <a:lnTo>
                    <a:pt x="2008712" y="3342289"/>
                  </a:lnTo>
                  <a:lnTo>
                    <a:pt x="2900855" y="3594538"/>
                  </a:lnTo>
                  <a:lnTo>
                    <a:pt x="3184634" y="3689131"/>
                  </a:lnTo>
                  <a:lnTo>
                    <a:pt x="3778778" y="4050191"/>
                  </a:lnTo>
                  <a:lnTo>
                    <a:pt x="4067503" y="4234432"/>
                  </a:lnTo>
                  <a:lnTo>
                    <a:pt x="4382814" y="4477407"/>
                  </a:lnTo>
                  <a:lnTo>
                    <a:pt x="5864772" y="5202620"/>
                  </a:lnTo>
                  <a:lnTo>
                    <a:pt x="6085490" y="5707117"/>
                  </a:lnTo>
                  <a:lnTo>
                    <a:pt x="5013434" y="6463862"/>
                  </a:lnTo>
                  <a:lnTo>
                    <a:pt x="3531476" y="6716110"/>
                  </a:lnTo>
                  <a:lnTo>
                    <a:pt x="2790806" y="6800811"/>
                  </a:lnTo>
                  <a:cubicBezTo>
                    <a:pt x="2685702" y="6779790"/>
                    <a:pt x="2563906" y="6814002"/>
                    <a:pt x="2403778" y="6737750"/>
                  </a:cubicBezTo>
                  <a:cubicBezTo>
                    <a:pt x="2243650" y="6661499"/>
                    <a:pt x="1962652" y="6399460"/>
                    <a:pt x="1830036" y="6343302"/>
                  </a:cubicBezTo>
                  <a:cubicBezTo>
                    <a:pt x="1697420" y="6287144"/>
                    <a:pt x="1723903" y="6405540"/>
                    <a:pt x="1608083" y="6400800"/>
                  </a:cubicBezTo>
                  <a:lnTo>
                    <a:pt x="977462" y="6589986"/>
                  </a:lnTo>
                  <a:lnTo>
                    <a:pt x="0" y="6495393"/>
                  </a:lnTo>
                  <a:lnTo>
                    <a:pt x="63062" y="346841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2399764" y="8309371"/>
            <a:ext cx="6557309" cy="168212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2692"/>
          <a:stretch/>
        </p:blipFill>
        <p:spPr>
          <a:xfrm rot="21127439">
            <a:off x="11450682" y="7401085"/>
            <a:ext cx="1333500" cy="80010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8518271" y="8342076"/>
          <a:ext cx="2343681" cy="751552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781227"/>
                <a:gridCol w="781227"/>
                <a:gridCol w="781227"/>
              </a:tblGrid>
              <a:tr h="187888">
                <a:tc>
                  <a:txBody>
                    <a:bodyPr/>
                    <a:lstStyle/>
                    <a:p>
                      <a:r>
                        <a:rPr lang="en-US" sz="300" u="sng" dirty="0" smtClean="0"/>
                        <a:t>API name</a:t>
                      </a:r>
                      <a:endParaRPr lang="en-US" sz="300" b="0" u="sng" dirty="0"/>
                    </a:p>
                  </a:txBody>
                  <a:tcPr marL="33176" marR="33176" marT="16588" marB="16588"/>
                </a:tc>
                <a:tc>
                  <a:txBody>
                    <a:bodyPr/>
                    <a:lstStyle/>
                    <a:p>
                      <a:r>
                        <a:rPr lang="en-US" sz="300" u="sng" dirty="0" smtClean="0"/>
                        <a:t>timestamp</a:t>
                      </a:r>
                      <a:endParaRPr lang="en-US" sz="300" b="0" u="sng" dirty="0"/>
                    </a:p>
                  </a:txBody>
                  <a:tcPr marL="33176" marR="33176" marT="16588" marB="16588"/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arguments</a:t>
                      </a:r>
                      <a:endParaRPr lang="en-US" sz="300" b="0" dirty="0"/>
                    </a:p>
                  </a:txBody>
                  <a:tcPr marL="33176" marR="33176" marT="16588" marB="16588"/>
                </a:tc>
              </a:tr>
              <a:tr h="187888">
                <a:tc>
                  <a:txBody>
                    <a:bodyPr/>
                    <a:lstStyle/>
                    <a:p>
                      <a:r>
                        <a:rPr lang="en-US" sz="300" b="1" dirty="0" smtClean="0"/>
                        <a:t>fetch</a:t>
                      </a:r>
                      <a:endParaRPr lang="en-US" sz="300" b="1" dirty="0"/>
                    </a:p>
                  </a:txBody>
                  <a:tcPr marL="33176" marR="33176" marT="16588" marB="16588"/>
                </a:tc>
                <a:tc>
                  <a:txBody>
                    <a:bodyPr/>
                    <a:lstStyle/>
                    <a:p>
                      <a:r>
                        <a:rPr lang="en-US" sz="300" b="1" dirty="0" smtClean="0"/>
                        <a:t>21</a:t>
                      </a:r>
                      <a:endParaRPr lang="en-US" sz="300" b="1" dirty="0"/>
                    </a:p>
                  </a:txBody>
                  <a:tcPr marL="33176" marR="33176" marT="16588" marB="16588"/>
                </a:tc>
                <a:tc>
                  <a:txBody>
                    <a:bodyPr/>
                    <a:lstStyle/>
                    <a:p>
                      <a:r>
                        <a:rPr lang="en-US" sz="300" b="1" dirty="0" smtClean="0"/>
                        <a:t>[‘June’]</a:t>
                      </a:r>
                      <a:endParaRPr lang="en-US" sz="300" b="1" dirty="0"/>
                    </a:p>
                  </a:txBody>
                  <a:tcPr marL="33176" marR="33176" marT="16588" marB="16588"/>
                </a:tc>
              </a:tr>
              <a:tr h="187888"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fetch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22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[‘March’]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7888"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fetch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23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[‘May’]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9203440" y="7624570"/>
          <a:ext cx="3389505" cy="472690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677901"/>
                <a:gridCol w="677901"/>
                <a:gridCol w="677901"/>
                <a:gridCol w="677901"/>
                <a:gridCol w="677901"/>
              </a:tblGrid>
              <a:tr h="236345">
                <a:tc>
                  <a:txBody>
                    <a:bodyPr/>
                    <a:lstStyle/>
                    <a:p>
                      <a:r>
                        <a:rPr lang="en-US" sz="500" u="sng" dirty="0" err="1" smtClean="0"/>
                        <a:t>ButtonID</a:t>
                      </a:r>
                      <a:endParaRPr lang="en-US" sz="500" b="0" u="sng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u="sng" dirty="0" err="1" smtClean="0"/>
                        <a:t>X_range</a:t>
                      </a:r>
                      <a:endParaRPr lang="en-US" sz="500" b="0" u="sng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err="1" smtClean="0"/>
                        <a:t>Y_range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API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err="1" smtClean="0"/>
                        <a:t>args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</a:tr>
              <a:tr h="236345"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1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[13,73]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[10,20]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fetch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[‘March’]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1117066" y="8153792"/>
          <a:ext cx="2404698" cy="939836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801566"/>
                <a:gridCol w="801566"/>
                <a:gridCol w="801566"/>
              </a:tblGrid>
              <a:tr h="234959">
                <a:tc>
                  <a:txBody>
                    <a:bodyPr/>
                    <a:lstStyle/>
                    <a:p>
                      <a:r>
                        <a:rPr lang="en-US" sz="500" u="sng" dirty="0" smtClean="0"/>
                        <a:t>month</a:t>
                      </a:r>
                      <a:endParaRPr lang="en-US" sz="500" b="0" u="sng" dirty="0"/>
                    </a:p>
                  </a:txBody>
                  <a:tcPr marL="41488" marR="41488" marT="20744" marB="20744"/>
                </a:tc>
                <a:tc>
                  <a:txBody>
                    <a:bodyPr/>
                    <a:lstStyle/>
                    <a:p>
                      <a:r>
                        <a:rPr lang="en-US" sz="500" dirty="0" err="1" smtClean="0"/>
                        <a:t>call_time</a:t>
                      </a:r>
                      <a:endParaRPr lang="en-US" sz="500" b="0" dirty="0"/>
                    </a:p>
                  </a:txBody>
                  <a:tcPr marL="41488" marR="41488" marT="20744" marB="20744"/>
                </a:tc>
                <a:tc>
                  <a:txBody>
                    <a:bodyPr/>
                    <a:lstStyle/>
                    <a:p>
                      <a:r>
                        <a:rPr lang="en-US" sz="500" u="sng" dirty="0" smtClean="0"/>
                        <a:t>results</a:t>
                      </a:r>
                      <a:endParaRPr lang="en-US" sz="500" b="0" u="sng" dirty="0"/>
                    </a:p>
                  </a:txBody>
                  <a:tcPr marL="41488" marR="41488" marT="20744" marB="20744"/>
                </a:tc>
              </a:tr>
              <a:tr h="234959"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‘June’</a:t>
                      </a:r>
                      <a:endParaRPr lang="en-US" sz="500" b="0" dirty="0"/>
                    </a:p>
                  </a:txBody>
                  <a:tcPr marL="41488" marR="41488" marT="20744" marB="20744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21</a:t>
                      </a:r>
                      <a:endParaRPr lang="en-US" sz="500" b="0" dirty="0"/>
                    </a:p>
                  </a:txBody>
                  <a:tcPr marL="41488" marR="41488" marT="20744" marB="20744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[24, 16, </a:t>
                      </a:r>
                      <a:r>
                        <a:rPr lang="mr-IN" sz="500" dirty="0" smtClean="0"/>
                        <a:t>…</a:t>
                      </a:r>
                      <a:r>
                        <a:rPr lang="en-US" sz="500" dirty="0" smtClean="0"/>
                        <a:t>]</a:t>
                      </a:r>
                      <a:endParaRPr lang="en-US" sz="500" b="0" dirty="0"/>
                    </a:p>
                  </a:txBody>
                  <a:tcPr marL="41488" marR="41488" marT="20744" marB="20744"/>
                </a:tc>
              </a:tr>
              <a:tr h="234959"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‘May’</a:t>
                      </a:r>
                      <a:endParaRPr lang="en-US" sz="500" b="0" dirty="0"/>
                    </a:p>
                  </a:txBody>
                  <a:tcPr marL="41488" marR="41488" marT="20744" marB="20744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23</a:t>
                      </a:r>
                      <a:endParaRPr lang="en-US" sz="500" b="0" dirty="0"/>
                    </a:p>
                  </a:txBody>
                  <a:tcPr marL="41488" marR="41488" marT="20744" marB="20744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[14,</a:t>
                      </a:r>
                      <a:r>
                        <a:rPr lang="en-US" sz="500" baseline="0" dirty="0" smtClean="0"/>
                        <a:t> 22, </a:t>
                      </a:r>
                      <a:r>
                        <a:rPr lang="mr-IN" sz="500" baseline="0" dirty="0" smtClean="0"/>
                        <a:t>…</a:t>
                      </a:r>
                      <a:r>
                        <a:rPr lang="en-US" sz="500" baseline="0" dirty="0" smtClean="0"/>
                        <a:t>]</a:t>
                      </a:r>
                      <a:endParaRPr lang="en-US" sz="500" b="0" dirty="0"/>
                    </a:p>
                  </a:txBody>
                  <a:tcPr marL="41488" marR="41488" marT="20744" marB="20744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34959">
                <a:tc>
                  <a:txBody>
                    <a:bodyPr/>
                    <a:lstStyle/>
                    <a:p>
                      <a:r>
                        <a:rPr lang="en-US" sz="500" b="1" dirty="0" smtClean="0"/>
                        <a:t>‘March’</a:t>
                      </a:r>
                      <a:endParaRPr lang="en-US" sz="500" b="1" dirty="0"/>
                    </a:p>
                  </a:txBody>
                  <a:tcPr marL="41488" marR="41488" marT="20744" marB="2074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b="1" dirty="0" smtClean="0"/>
                        <a:t>22</a:t>
                      </a:r>
                      <a:endParaRPr lang="en-US" sz="500" b="1" dirty="0"/>
                    </a:p>
                  </a:txBody>
                  <a:tcPr marL="41488" marR="41488" marT="20744" marB="2074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b="1" dirty="0" smtClean="0"/>
                        <a:t>[6, 13, </a:t>
                      </a:r>
                      <a:r>
                        <a:rPr lang="mr-IN" sz="500" b="1" dirty="0" smtClean="0"/>
                        <a:t>…</a:t>
                      </a:r>
                      <a:r>
                        <a:rPr lang="en-US" sz="500" b="1" dirty="0" smtClean="0"/>
                        <a:t>]</a:t>
                      </a:r>
                      <a:endParaRPr lang="en-US" sz="500" b="1" dirty="0"/>
                    </a:p>
                  </a:txBody>
                  <a:tcPr marL="41488" marR="41488" marT="20744" marB="2074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12399764" y="9601200"/>
            <a:ext cx="5121390" cy="281627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/>
          <p:cNvSpPr txBox="1"/>
          <p:nvPr/>
        </p:nvSpPr>
        <p:spPr>
          <a:xfrm>
            <a:off x="15540501" y="2483169"/>
            <a:ext cx="6372442" cy="1987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Typical assumption: in the user’s head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5005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783" y="5596642"/>
            <a:ext cx="6454718" cy="64547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777" y="7497608"/>
            <a:ext cx="1326393" cy="1326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State: the Serial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Buttons I pushed 			</a:t>
            </a:r>
            <a:r>
              <a:rPr lang="en-US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(1)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Requests I caused			</a:t>
            </a:r>
            <a:r>
              <a:rPr lang="en-US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(1)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Responses on display		</a:t>
            </a:r>
            <a:r>
              <a:rPr lang="en-US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(1)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Correspondences between </a:t>
            </a:r>
            <a:br>
              <a:rPr lang="en-US" dirty="0" smtClean="0"/>
            </a:br>
            <a:r>
              <a:rPr lang="en-US" dirty="0" smtClean="0"/>
              <a:t>requests and responses</a:t>
            </a:r>
            <a:br>
              <a:rPr lang="en-US" dirty="0" smtClean="0"/>
            </a:br>
            <a:r>
              <a:rPr lang="en-US" dirty="0" smtClean="0"/>
              <a:t>						</a:t>
            </a:r>
            <a:endParaRPr lang="en-US" dirty="0" smtClean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36292" y="7292898"/>
            <a:ext cx="6570506" cy="6423102"/>
            <a:chOff x="9995338" y="409903"/>
            <a:chExt cx="13611460" cy="13306097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9" t="2911" r="5442" b="2599"/>
            <a:stretch/>
          </p:blipFill>
          <p:spPr>
            <a:xfrm>
              <a:off x="10594428" y="409903"/>
              <a:ext cx="13012370" cy="13306097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9995338" y="4225158"/>
              <a:ext cx="6085491" cy="6800812"/>
            </a:xfrm>
            <a:custGeom>
              <a:avLst/>
              <a:gdLst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639614 w 6085490"/>
                <a:gd name="connsiteY9" fmla="*/ 3184634 h 6716110"/>
                <a:gd name="connsiteX10" fmla="*/ 1954924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1954924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1955542 w 6085490"/>
                <a:gd name="connsiteY22" fmla="*/ 6415020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955542 w 6085490"/>
                <a:gd name="connsiteY22" fmla="*/ 6415020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20606 w 6085490"/>
                <a:gd name="connsiteY6" fmla="*/ 2296819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20606 w 6085490"/>
                <a:gd name="connsiteY6" fmla="*/ 2296819 h 6716110"/>
                <a:gd name="connsiteX7" fmla="*/ 1522146 w 6085490"/>
                <a:gd name="connsiteY7" fmla="*/ 2625730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45285"/>
                <a:gd name="connsiteX1" fmla="*/ 1387365 w 6085490"/>
                <a:gd name="connsiteY1" fmla="*/ 0 h 6745285"/>
                <a:gd name="connsiteX2" fmla="*/ 2427890 w 6085490"/>
                <a:gd name="connsiteY2" fmla="*/ 157655 h 6745285"/>
                <a:gd name="connsiteX3" fmla="*/ 3279228 w 6085490"/>
                <a:gd name="connsiteY3" fmla="*/ 220717 h 6745285"/>
                <a:gd name="connsiteX4" fmla="*/ 2144110 w 6085490"/>
                <a:gd name="connsiteY4" fmla="*/ 2144110 h 6745285"/>
                <a:gd name="connsiteX5" fmla="*/ 1702676 w 6085490"/>
                <a:gd name="connsiteY5" fmla="*/ 2207172 h 6745285"/>
                <a:gd name="connsiteX6" fmla="*/ 1720606 w 6085490"/>
                <a:gd name="connsiteY6" fmla="*/ 2296819 h 6745285"/>
                <a:gd name="connsiteX7" fmla="*/ 1522146 w 6085490"/>
                <a:gd name="connsiteY7" fmla="*/ 2625730 h 6745285"/>
                <a:gd name="connsiteX8" fmla="*/ 1481959 w 6085490"/>
                <a:gd name="connsiteY8" fmla="*/ 2963917 h 6745285"/>
                <a:gd name="connsiteX9" fmla="*/ 1729261 w 6085490"/>
                <a:gd name="connsiteY9" fmla="*/ 3077057 h 6745285"/>
                <a:gd name="connsiteX10" fmla="*/ 2008712 w 6085490"/>
                <a:gd name="connsiteY10" fmla="*/ 3342289 h 6745285"/>
                <a:gd name="connsiteX11" fmla="*/ 2900855 w 6085490"/>
                <a:gd name="connsiteY11" fmla="*/ 3594538 h 6745285"/>
                <a:gd name="connsiteX12" fmla="*/ 3184634 w 6085490"/>
                <a:gd name="connsiteY12" fmla="*/ 3689131 h 6745285"/>
                <a:gd name="connsiteX13" fmla="*/ 3778778 w 6085490"/>
                <a:gd name="connsiteY13" fmla="*/ 4050191 h 6745285"/>
                <a:gd name="connsiteX14" fmla="*/ 4067503 w 6085490"/>
                <a:gd name="connsiteY14" fmla="*/ 4234432 h 6745285"/>
                <a:gd name="connsiteX15" fmla="*/ 4382814 w 6085490"/>
                <a:gd name="connsiteY15" fmla="*/ 4477407 h 6745285"/>
                <a:gd name="connsiteX16" fmla="*/ 5864772 w 6085490"/>
                <a:gd name="connsiteY16" fmla="*/ 5202620 h 6745285"/>
                <a:gd name="connsiteX17" fmla="*/ 6085490 w 6085490"/>
                <a:gd name="connsiteY17" fmla="*/ 5707117 h 6745285"/>
                <a:gd name="connsiteX18" fmla="*/ 5013434 w 6085490"/>
                <a:gd name="connsiteY18" fmla="*/ 6463862 h 6745285"/>
                <a:gd name="connsiteX19" fmla="*/ 3531476 w 6085490"/>
                <a:gd name="connsiteY19" fmla="*/ 6716110 h 6745285"/>
                <a:gd name="connsiteX20" fmla="*/ 2396359 w 6085490"/>
                <a:gd name="connsiteY20" fmla="*/ 6621517 h 6745285"/>
                <a:gd name="connsiteX21" fmla="*/ 2403778 w 6085490"/>
                <a:gd name="connsiteY21" fmla="*/ 6737750 h 6745285"/>
                <a:gd name="connsiteX22" fmla="*/ 1830036 w 6085490"/>
                <a:gd name="connsiteY22" fmla="*/ 6343302 h 6745285"/>
                <a:gd name="connsiteX23" fmla="*/ 1608083 w 6085490"/>
                <a:gd name="connsiteY23" fmla="*/ 6400800 h 6745285"/>
                <a:gd name="connsiteX24" fmla="*/ 977462 w 6085490"/>
                <a:gd name="connsiteY24" fmla="*/ 6589986 h 6745285"/>
                <a:gd name="connsiteX25" fmla="*/ 0 w 6085490"/>
                <a:gd name="connsiteY25" fmla="*/ 6495393 h 6745285"/>
                <a:gd name="connsiteX26" fmla="*/ 63062 w 6085490"/>
                <a:gd name="connsiteY26" fmla="*/ 346841 h 6745285"/>
                <a:gd name="connsiteX0" fmla="*/ 63062 w 6085490"/>
                <a:gd name="connsiteY0" fmla="*/ 346841 h 6800811"/>
                <a:gd name="connsiteX1" fmla="*/ 1387365 w 6085490"/>
                <a:gd name="connsiteY1" fmla="*/ 0 h 6800811"/>
                <a:gd name="connsiteX2" fmla="*/ 2427890 w 6085490"/>
                <a:gd name="connsiteY2" fmla="*/ 157655 h 6800811"/>
                <a:gd name="connsiteX3" fmla="*/ 3279228 w 6085490"/>
                <a:gd name="connsiteY3" fmla="*/ 220717 h 6800811"/>
                <a:gd name="connsiteX4" fmla="*/ 2144110 w 6085490"/>
                <a:gd name="connsiteY4" fmla="*/ 2144110 h 6800811"/>
                <a:gd name="connsiteX5" fmla="*/ 1702676 w 6085490"/>
                <a:gd name="connsiteY5" fmla="*/ 2207172 h 6800811"/>
                <a:gd name="connsiteX6" fmla="*/ 1720606 w 6085490"/>
                <a:gd name="connsiteY6" fmla="*/ 2296819 h 6800811"/>
                <a:gd name="connsiteX7" fmla="*/ 1522146 w 6085490"/>
                <a:gd name="connsiteY7" fmla="*/ 2625730 h 6800811"/>
                <a:gd name="connsiteX8" fmla="*/ 1481959 w 6085490"/>
                <a:gd name="connsiteY8" fmla="*/ 2963917 h 6800811"/>
                <a:gd name="connsiteX9" fmla="*/ 1729261 w 6085490"/>
                <a:gd name="connsiteY9" fmla="*/ 3077057 h 6800811"/>
                <a:gd name="connsiteX10" fmla="*/ 2008712 w 6085490"/>
                <a:gd name="connsiteY10" fmla="*/ 3342289 h 6800811"/>
                <a:gd name="connsiteX11" fmla="*/ 2900855 w 6085490"/>
                <a:gd name="connsiteY11" fmla="*/ 3594538 h 6800811"/>
                <a:gd name="connsiteX12" fmla="*/ 3184634 w 6085490"/>
                <a:gd name="connsiteY12" fmla="*/ 3689131 h 6800811"/>
                <a:gd name="connsiteX13" fmla="*/ 3778778 w 6085490"/>
                <a:gd name="connsiteY13" fmla="*/ 4050191 h 6800811"/>
                <a:gd name="connsiteX14" fmla="*/ 4067503 w 6085490"/>
                <a:gd name="connsiteY14" fmla="*/ 4234432 h 6800811"/>
                <a:gd name="connsiteX15" fmla="*/ 4382814 w 6085490"/>
                <a:gd name="connsiteY15" fmla="*/ 4477407 h 6800811"/>
                <a:gd name="connsiteX16" fmla="*/ 5864772 w 6085490"/>
                <a:gd name="connsiteY16" fmla="*/ 5202620 h 6800811"/>
                <a:gd name="connsiteX17" fmla="*/ 6085490 w 6085490"/>
                <a:gd name="connsiteY17" fmla="*/ 5707117 h 6800811"/>
                <a:gd name="connsiteX18" fmla="*/ 5013434 w 6085490"/>
                <a:gd name="connsiteY18" fmla="*/ 6463862 h 6800811"/>
                <a:gd name="connsiteX19" fmla="*/ 3531476 w 6085490"/>
                <a:gd name="connsiteY19" fmla="*/ 6716110 h 6800811"/>
                <a:gd name="connsiteX20" fmla="*/ 2790806 w 6085490"/>
                <a:gd name="connsiteY20" fmla="*/ 6800811 h 6800811"/>
                <a:gd name="connsiteX21" fmla="*/ 2403778 w 6085490"/>
                <a:gd name="connsiteY21" fmla="*/ 6737750 h 6800811"/>
                <a:gd name="connsiteX22" fmla="*/ 1830036 w 6085490"/>
                <a:gd name="connsiteY22" fmla="*/ 6343302 h 6800811"/>
                <a:gd name="connsiteX23" fmla="*/ 1608083 w 6085490"/>
                <a:gd name="connsiteY23" fmla="*/ 6400800 h 6800811"/>
                <a:gd name="connsiteX24" fmla="*/ 977462 w 6085490"/>
                <a:gd name="connsiteY24" fmla="*/ 6589986 h 6800811"/>
                <a:gd name="connsiteX25" fmla="*/ 0 w 6085490"/>
                <a:gd name="connsiteY25" fmla="*/ 6495393 h 6800811"/>
                <a:gd name="connsiteX26" fmla="*/ 63062 w 6085490"/>
                <a:gd name="connsiteY26" fmla="*/ 346841 h 68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85490" h="6800811">
                  <a:moveTo>
                    <a:pt x="63062" y="346841"/>
                  </a:moveTo>
                  <a:lnTo>
                    <a:pt x="1387365" y="0"/>
                  </a:lnTo>
                  <a:lnTo>
                    <a:pt x="2427890" y="157655"/>
                  </a:lnTo>
                  <a:lnTo>
                    <a:pt x="3279228" y="220717"/>
                  </a:lnTo>
                  <a:lnTo>
                    <a:pt x="2144110" y="2144110"/>
                  </a:lnTo>
                  <a:cubicBezTo>
                    <a:pt x="1996965" y="2165131"/>
                    <a:pt x="1773260" y="2181721"/>
                    <a:pt x="1702676" y="2207172"/>
                  </a:cubicBezTo>
                  <a:cubicBezTo>
                    <a:pt x="1632092" y="2232623"/>
                    <a:pt x="1750694" y="2227059"/>
                    <a:pt x="1720606" y="2296819"/>
                  </a:cubicBezTo>
                  <a:cubicBezTo>
                    <a:pt x="1690518" y="2366579"/>
                    <a:pt x="1588299" y="2516093"/>
                    <a:pt x="1522146" y="2625730"/>
                  </a:cubicBezTo>
                  <a:lnTo>
                    <a:pt x="1481959" y="2963917"/>
                  </a:lnTo>
                  <a:lnTo>
                    <a:pt x="1729261" y="3077057"/>
                  </a:lnTo>
                  <a:lnTo>
                    <a:pt x="2008712" y="3342289"/>
                  </a:lnTo>
                  <a:lnTo>
                    <a:pt x="2900855" y="3594538"/>
                  </a:lnTo>
                  <a:lnTo>
                    <a:pt x="3184634" y="3689131"/>
                  </a:lnTo>
                  <a:lnTo>
                    <a:pt x="3778778" y="4050191"/>
                  </a:lnTo>
                  <a:lnTo>
                    <a:pt x="4067503" y="4234432"/>
                  </a:lnTo>
                  <a:lnTo>
                    <a:pt x="4382814" y="4477407"/>
                  </a:lnTo>
                  <a:lnTo>
                    <a:pt x="5864772" y="5202620"/>
                  </a:lnTo>
                  <a:lnTo>
                    <a:pt x="6085490" y="5707117"/>
                  </a:lnTo>
                  <a:lnTo>
                    <a:pt x="5013434" y="6463862"/>
                  </a:lnTo>
                  <a:lnTo>
                    <a:pt x="3531476" y="6716110"/>
                  </a:lnTo>
                  <a:lnTo>
                    <a:pt x="2790806" y="6800811"/>
                  </a:lnTo>
                  <a:cubicBezTo>
                    <a:pt x="2685702" y="6779790"/>
                    <a:pt x="2563906" y="6814002"/>
                    <a:pt x="2403778" y="6737750"/>
                  </a:cubicBezTo>
                  <a:cubicBezTo>
                    <a:pt x="2243650" y="6661499"/>
                    <a:pt x="1962652" y="6399460"/>
                    <a:pt x="1830036" y="6343302"/>
                  </a:cubicBezTo>
                  <a:cubicBezTo>
                    <a:pt x="1697420" y="6287144"/>
                    <a:pt x="1723903" y="6405540"/>
                    <a:pt x="1608083" y="6400800"/>
                  </a:cubicBezTo>
                  <a:lnTo>
                    <a:pt x="977462" y="6589986"/>
                  </a:lnTo>
                  <a:lnTo>
                    <a:pt x="0" y="6495393"/>
                  </a:lnTo>
                  <a:lnTo>
                    <a:pt x="63062" y="346841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2399764" y="8309371"/>
            <a:ext cx="6557309" cy="168212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2692"/>
          <a:stretch/>
        </p:blipFill>
        <p:spPr>
          <a:xfrm rot="21127439">
            <a:off x="11450682" y="7401085"/>
            <a:ext cx="1333500" cy="80010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8518271" y="8342076"/>
          <a:ext cx="2343681" cy="751552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781227"/>
                <a:gridCol w="781227"/>
                <a:gridCol w="781227"/>
              </a:tblGrid>
              <a:tr h="187888">
                <a:tc>
                  <a:txBody>
                    <a:bodyPr/>
                    <a:lstStyle/>
                    <a:p>
                      <a:r>
                        <a:rPr lang="en-US" sz="300" u="sng" dirty="0" smtClean="0"/>
                        <a:t>API name</a:t>
                      </a:r>
                      <a:endParaRPr lang="en-US" sz="300" b="0" u="sng" dirty="0"/>
                    </a:p>
                  </a:txBody>
                  <a:tcPr marL="33176" marR="33176" marT="16588" marB="16588"/>
                </a:tc>
                <a:tc>
                  <a:txBody>
                    <a:bodyPr/>
                    <a:lstStyle/>
                    <a:p>
                      <a:r>
                        <a:rPr lang="en-US" sz="300" u="sng" dirty="0" smtClean="0"/>
                        <a:t>timestamp</a:t>
                      </a:r>
                      <a:endParaRPr lang="en-US" sz="300" b="0" u="sng" dirty="0"/>
                    </a:p>
                  </a:txBody>
                  <a:tcPr marL="33176" marR="33176" marT="16588" marB="16588"/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arguments</a:t>
                      </a:r>
                      <a:endParaRPr lang="en-US" sz="300" b="0" dirty="0"/>
                    </a:p>
                  </a:txBody>
                  <a:tcPr marL="33176" marR="33176" marT="16588" marB="16588"/>
                </a:tc>
              </a:tr>
              <a:tr h="187888">
                <a:tc>
                  <a:txBody>
                    <a:bodyPr/>
                    <a:lstStyle/>
                    <a:p>
                      <a:r>
                        <a:rPr lang="en-US" sz="300" b="1" dirty="0" smtClean="0"/>
                        <a:t>fetch</a:t>
                      </a:r>
                      <a:endParaRPr lang="en-US" sz="300" b="1" dirty="0"/>
                    </a:p>
                  </a:txBody>
                  <a:tcPr marL="33176" marR="33176" marT="16588" marB="16588"/>
                </a:tc>
                <a:tc>
                  <a:txBody>
                    <a:bodyPr/>
                    <a:lstStyle/>
                    <a:p>
                      <a:r>
                        <a:rPr lang="en-US" sz="300" b="1" dirty="0" smtClean="0"/>
                        <a:t>21</a:t>
                      </a:r>
                      <a:endParaRPr lang="en-US" sz="300" b="1" dirty="0"/>
                    </a:p>
                  </a:txBody>
                  <a:tcPr marL="33176" marR="33176" marT="16588" marB="16588"/>
                </a:tc>
                <a:tc>
                  <a:txBody>
                    <a:bodyPr/>
                    <a:lstStyle/>
                    <a:p>
                      <a:r>
                        <a:rPr lang="en-US" sz="300" b="1" dirty="0" smtClean="0"/>
                        <a:t>[‘June’]</a:t>
                      </a:r>
                      <a:endParaRPr lang="en-US" sz="300" b="1" dirty="0"/>
                    </a:p>
                  </a:txBody>
                  <a:tcPr marL="33176" marR="33176" marT="16588" marB="16588"/>
                </a:tc>
              </a:tr>
              <a:tr h="187888"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fetch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22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[‘March’]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7888"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fetch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23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[‘May’]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9203440" y="7624570"/>
          <a:ext cx="3389505" cy="472690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677901"/>
                <a:gridCol w="677901"/>
                <a:gridCol w="677901"/>
                <a:gridCol w="677901"/>
                <a:gridCol w="677901"/>
              </a:tblGrid>
              <a:tr h="236345">
                <a:tc>
                  <a:txBody>
                    <a:bodyPr/>
                    <a:lstStyle/>
                    <a:p>
                      <a:r>
                        <a:rPr lang="en-US" sz="500" u="sng" dirty="0" err="1" smtClean="0"/>
                        <a:t>ButtonID</a:t>
                      </a:r>
                      <a:endParaRPr lang="en-US" sz="500" b="0" u="sng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u="sng" dirty="0" err="1" smtClean="0"/>
                        <a:t>X_range</a:t>
                      </a:r>
                      <a:endParaRPr lang="en-US" sz="500" b="0" u="sng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err="1" smtClean="0"/>
                        <a:t>Y_range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API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err="1" smtClean="0"/>
                        <a:t>args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</a:tr>
              <a:tr h="236345"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1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[13,73]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[10,20]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fetch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[‘March’]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1117066" y="8153792"/>
          <a:ext cx="2404698" cy="939836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801566"/>
                <a:gridCol w="801566"/>
                <a:gridCol w="801566"/>
              </a:tblGrid>
              <a:tr h="234959">
                <a:tc>
                  <a:txBody>
                    <a:bodyPr/>
                    <a:lstStyle/>
                    <a:p>
                      <a:r>
                        <a:rPr lang="en-US" sz="500" u="sng" dirty="0" smtClean="0"/>
                        <a:t>month</a:t>
                      </a:r>
                      <a:endParaRPr lang="en-US" sz="500" b="0" u="sng" dirty="0"/>
                    </a:p>
                  </a:txBody>
                  <a:tcPr marL="41488" marR="41488" marT="20744" marB="20744"/>
                </a:tc>
                <a:tc>
                  <a:txBody>
                    <a:bodyPr/>
                    <a:lstStyle/>
                    <a:p>
                      <a:r>
                        <a:rPr lang="en-US" sz="500" dirty="0" err="1" smtClean="0"/>
                        <a:t>call_time</a:t>
                      </a:r>
                      <a:endParaRPr lang="en-US" sz="500" b="0" dirty="0"/>
                    </a:p>
                  </a:txBody>
                  <a:tcPr marL="41488" marR="41488" marT="20744" marB="20744"/>
                </a:tc>
                <a:tc>
                  <a:txBody>
                    <a:bodyPr/>
                    <a:lstStyle/>
                    <a:p>
                      <a:r>
                        <a:rPr lang="en-US" sz="500" u="sng" dirty="0" smtClean="0"/>
                        <a:t>results</a:t>
                      </a:r>
                      <a:endParaRPr lang="en-US" sz="500" b="0" u="sng" dirty="0"/>
                    </a:p>
                  </a:txBody>
                  <a:tcPr marL="41488" marR="41488" marT="20744" marB="20744"/>
                </a:tc>
              </a:tr>
              <a:tr h="234959"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‘June’</a:t>
                      </a:r>
                      <a:endParaRPr lang="en-US" sz="500" b="0" dirty="0"/>
                    </a:p>
                  </a:txBody>
                  <a:tcPr marL="41488" marR="41488" marT="20744" marB="20744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21</a:t>
                      </a:r>
                      <a:endParaRPr lang="en-US" sz="500" b="0" dirty="0"/>
                    </a:p>
                  </a:txBody>
                  <a:tcPr marL="41488" marR="41488" marT="20744" marB="20744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[24, 16, </a:t>
                      </a:r>
                      <a:r>
                        <a:rPr lang="mr-IN" sz="500" dirty="0" smtClean="0"/>
                        <a:t>…</a:t>
                      </a:r>
                      <a:r>
                        <a:rPr lang="en-US" sz="500" dirty="0" smtClean="0"/>
                        <a:t>]</a:t>
                      </a:r>
                      <a:endParaRPr lang="en-US" sz="500" b="0" dirty="0"/>
                    </a:p>
                  </a:txBody>
                  <a:tcPr marL="41488" marR="41488" marT="20744" marB="20744"/>
                </a:tc>
              </a:tr>
              <a:tr h="234959"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‘May’</a:t>
                      </a:r>
                      <a:endParaRPr lang="en-US" sz="500" b="0" dirty="0"/>
                    </a:p>
                  </a:txBody>
                  <a:tcPr marL="41488" marR="41488" marT="20744" marB="20744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23</a:t>
                      </a:r>
                      <a:endParaRPr lang="en-US" sz="500" b="0" dirty="0"/>
                    </a:p>
                  </a:txBody>
                  <a:tcPr marL="41488" marR="41488" marT="20744" marB="20744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[14,</a:t>
                      </a:r>
                      <a:r>
                        <a:rPr lang="en-US" sz="500" baseline="0" dirty="0" smtClean="0"/>
                        <a:t> 22, </a:t>
                      </a:r>
                      <a:r>
                        <a:rPr lang="mr-IN" sz="500" baseline="0" dirty="0" smtClean="0"/>
                        <a:t>…</a:t>
                      </a:r>
                      <a:r>
                        <a:rPr lang="en-US" sz="500" baseline="0" dirty="0" smtClean="0"/>
                        <a:t>]</a:t>
                      </a:r>
                      <a:endParaRPr lang="en-US" sz="500" b="0" dirty="0"/>
                    </a:p>
                  </a:txBody>
                  <a:tcPr marL="41488" marR="41488" marT="20744" marB="20744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34959">
                <a:tc>
                  <a:txBody>
                    <a:bodyPr/>
                    <a:lstStyle/>
                    <a:p>
                      <a:r>
                        <a:rPr lang="en-US" sz="500" b="1" dirty="0" smtClean="0"/>
                        <a:t>‘March’</a:t>
                      </a:r>
                      <a:endParaRPr lang="en-US" sz="500" b="1" dirty="0"/>
                    </a:p>
                  </a:txBody>
                  <a:tcPr marL="41488" marR="41488" marT="20744" marB="2074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b="1" dirty="0" smtClean="0"/>
                        <a:t>22</a:t>
                      </a:r>
                      <a:endParaRPr lang="en-US" sz="500" b="1" dirty="0"/>
                    </a:p>
                  </a:txBody>
                  <a:tcPr marL="41488" marR="41488" marT="20744" marB="2074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b="1" dirty="0" smtClean="0"/>
                        <a:t>[6, 13, </a:t>
                      </a:r>
                      <a:r>
                        <a:rPr lang="mr-IN" sz="500" b="1" dirty="0" smtClean="0"/>
                        <a:t>…</a:t>
                      </a:r>
                      <a:r>
                        <a:rPr lang="en-US" sz="500" b="1" dirty="0" smtClean="0"/>
                        <a:t>]</a:t>
                      </a:r>
                      <a:endParaRPr lang="en-US" sz="500" b="1" dirty="0"/>
                    </a:p>
                  </a:txBody>
                  <a:tcPr marL="41488" marR="41488" marT="20744" marB="2074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12399764" y="9601200"/>
            <a:ext cx="5121390" cy="281627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/>
          <p:cNvSpPr txBox="1"/>
          <p:nvPr/>
        </p:nvSpPr>
        <p:spPr>
          <a:xfrm>
            <a:off x="15540500" y="2483169"/>
            <a:ext cx="7711385" cy="1987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Reasonable</a:t>
            </a:r>
            <a:r>
              <a:rPr kumimoji="0" lang="en-US" sz="5400" b="0" i="0" u="none" strike="noStrike" cap="none" spc="0" normalizeH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en-US" sz="5400" b="0" i="0" u="none" strike="noStrike" cap="none" spc="0" normalizeH="0" baseline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assumption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: in the user’s head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0414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783" y="5596642"/>
            <a:ext cx="6454718" cy="64547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777" y="7497608"/>
            <a:ext cx="1326393" cy="1326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State: the </a:t>
            </a:r>
            <a:r>
              <a:rPr lang="en-US" dirty="0" err="1" smtClean="0"/>
              <a:t>Async</a:t>
            </a:r>
            <a:r>
              <a:rPr lang="en-US" dirty="0" smtClean="0"/>
              <a:t>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Buttons I pushed 			</a:t>
            </a:r>
            <a:r>
              <a:rPr lang="en-US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(7)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Requests I caused			</a:t>
            </a:r>
            <a:r>
              <a:rPr lang="en-US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(5)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Responses on display		</a:t>
            </a:r>
            <a:r>
              <a:rPr lang="en-US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(3)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Correspondences between </a:t>
            </a:r>
            <a:br>
              <a:rPr lang="en-US" dirty="0" smtClean="0"/>
            </a:br>
            <a:r>
              <a:rPr lang="en-US" dirty="0" smtClean="0"/>
              <a:t>requests </a:t>
            </a:r>
            <a:r>
              <a:rPr lang="en-US" dirty="0"/>
              <a:t>and responses</a:t>
            </a:r>
            <a:br>
              <a:rPr lang="en-US" dirty="0"/>
            </a:br>
            <a:r>
              <a:rPr lang="en-US" dirty="0"/>
              <a:t>						</a:t>
            </a:r>
            <a:endParaRPr lang="en-US" dirty="0" smtClean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36292" y="7292898"/>
            <a:ext cx="6570506" cy="6423102"/>
            <a:chOff x="9995338" y="409903"/>
            <a:chExt cx="13611460" cy="13306097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9" t="2911" r="5442" b="2599"/>
            <a:stretch/>
          </p:blipFill>
          <p:spPr>
            <a:xfrm>
              <a:off x="10594428" y="409903"/>
              <a:ext cx="13012370" cy="13306097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9995338" y="4225158"/>
              <a:ext cx="6085491" cy="6800812"/>
            </a:xfrm>
            <a:custGeom>
              <a:avLst/>
              <a:gdLst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639614 w 6085490"/>
                <a:gd name="connsiteY9" fmla="*/ 3184634 h 6716110"/>
                <a:gd name="connsiteX10" fmla="*/ 1954924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1954924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1955542 w 6085490"/>
                <a:gd name="connsiteY22" fmla="*/ 6415020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955542 w 6085490"/>
                <a:gd name="connsiteY22" fmla="*/ 6415020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20606 w 6085490"/>
                <a:gd name="connsiteY6" fmla="*/ 2296819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20606 w 6085490"/>
                <a:gd name="connsiteY6" fmla="*/ 2296819 h 6716110"/>
                <a:gd name="connsiteX7" fmla="*/ 1522146 w 6085490"/>
                <a:gd name="connsiteY7" fmla="*/ 2625730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45285"/>
                <a:gd name="connsiteX1" fmla="*/ 1387365 w 6085490"/>
                <a:gd name="connsiteY1" fmla="*/ 0 h 6745285"/>
                <a:gd name="connsiteX2" fmla="*/ 2427890 w 6085490"/>
                <a:gd name="connsiteY2" fmla="*/ 157655 h 6745285"/>
                <a:gd name="connsiteX3" fmla="*/ 3279228 w 6085490"/>
                <a:gd name="connsiteY3" fmla="*/ 220717 h 6745285"/>
                <a:gd name="connsiteX4" fmla="*/ 2144110 w 6085490"/>
                <a:gd name="connsiteY4" fmla="*/ 2144110 h 6745285"/>
                <a:gd name="connsiteX5" fmla="*/ 1702676 w 6085490"/>
                <a:gd name="connsiteY5" fmla="*/ 2207172 h 6745285"/>
                <a:gd name="connsiteX6" fmla="*/ 1720606 w 6085490"/>
                <a:gd name="connsiteY6" fmla="*/ 2296819 h 6745285"/>
                <a:gd name="connsiteX7" fmla="*/ 1522146 w 6085490"/>
                <a:gd name="connsiteY7" fmla="*/ 2625730 h 6745285"/>
                <a:gd name="connsiteX8" fmla="*/ 1481959 w 6085490"/>
                <a:gd name="connsiteY8" fmla="*/ 2963917 h 6745285"/>
                <a:gd name="connsiteX9" fmla="*/ 1729261 w 6085490"/>
                <a:gd name="connsiteY9" fmla="*/ 3077057 h 6745285"/>
                <a:gd name="connsiteX10" fmla="*/ 2008712 w 6085490"/>
                <a:gd name="connsiteY10" fmla="*/ 3342289 h 6745285"/>
                <a:gd name="connsiteX11" fmla="*/ 2900855 w 6085490"/>
                <a:gd name="connsiteY11" fmla="*/ 3594538 h 6745285"/>
                <a:gd name="connsiteX12" fmla="*/ 3184634 w 6085490"/>
                <a:gd name="connsiteY12" fmla="*/ 3689131 h 6745285"/>
                <a:gd name="connsiteX13" fmla="*/ 3778778 w 6085490"/>
                <a:gd name="connsiteY13" fmla="*/ 4050191 h 6745285"/>
                <a:gd name="connsiteX14" fmla="*/ 4067503 w 6085490"/>
                <a:gd name="connsiteY14" fmla="*/ 4234432 h 6745285"/>
                <a:gd name="connsiteX15" fmla="*/ 4382814 w 6085490"/>
                <a:gd name="connsiteY15" fmla="*/ 4477407 h 6745285"/>
                <a:gd name="connsiteX16" fmla="*/ 5864772 w 6085490"/>
                <a:gd name="connsiteY16" fmla="*/ 5202620 h 6745285"/>
                <a:gd name="connsiteX17" fmla="*/ 6085490 w 6085490"/>
                <a:gd name="connsiteY17" fmla="*/ 5707117 h 6745285"/>
                <a:gd name="connsiteX18" fmla="*/ 5013434 w 6085490"/>
                <a:gd name="connsiteY18" fmla="*/ 6463862 h 6745285"/>
                <a:gd name="connsiteX19" fmla="*/ 3531476 w 6085490"/>
                <a:gd name="connsiteY19" fmla="*/ 6716110 h 6745285"/>
                <a:gd name="connsiteX20" fmla="*/ 2396359 w 6085490"/>
                <a:gd name="connsiteY20" fmla="*/ 6621517 h 6745285"/>
                <a:gd name="connsiteX21" fmla="*/ 2403778 w 6085490"/>
                <a:gd name="connsiteY21" fmla="*/ 6737750 h 6745285"/>
                <a:gd name="connsiteX22" fmla="*/ 1830036 w 6085490"/>
                <a:gd name="connsiteY22" fmla="*/ 6343302 h 6745285"/>
                <a:gd name="connsiteX23" fmla="*/ 1608083 w 6085490"/>
                <a:gd name="connsiteY23" fmla="*/ 6400800 h 6745285"/>
                <a:gd name="connsiteX24" fmla="*/ 977462 w 6085490"/>
                <a:gd name="connsiteY24" fmla="*/ 6589986 h 6745285"/>
                <a:gd name="connsiteX25" fmla="*/ 0 w 6085490"/>
                <a:gd name="connsiteY25" fmla="*/ 6495393 h 6745285"/>
                <a:gd name="connsiteX26" fmla="*/ 63062 w 6085490"/>
                <a:gd name="connsiteY26" fmla="*/ 346841 h 6745285"/>
                <a:gd name="connsiteX0" fmla="*/ 63062 w 6085490"/>
                <a:gd name="connsiteY0" fmla="*/ 346841 h 6800811"/>
                <a:gd name="connsiteX1" fmla="*/ 1387365 w 6085490"/>
                <a:gd name="connsiteY1" fmla="*/ 0 h 6800811"/>
                <a:gd name="connsiteX2" fmla="*/ 2427890 w 6085490"/>
                <a:gd name="connsiteY2" fmla="*/ 157655 h 6800811"/>
                <a:gd name="connsiteX3" fmla="*/ 3279228 w 6085490"/>
                <a:gd name="connsiteY3" fmla="*/ 220717 h 6800811"/>
                <a:gd name="connsiteX4" fmla="*/ 2144110 w 6085490"/>
                <a:gd name="connsiteY4" fmla="*/ 2144110 h 6800811"/>
                <a:gd name="connsiteX5" fmla="*/ 1702676 w 6085490"/>
                <a:gd name="connsiteY5" fmla="*/ 2207172 h 6800811"/>
                <a:gd name="connsiteX6" fmla="*/ 1720606 w 6085490"/>
                <a:gd name="connsiteY6" fmla="*/ 2296819 h 6800811"/>
                <a:gd name="connsiteX7" fmla="*/ 1522146 w 6085490"/>
                <a:gd name="connsiteY7" fmla="*/ 2625730 h 6800811"/>
                <a:gd name="connsiteX8" fmla="*/ 1481959 w 6085490"/>
                <a:gd name="connsiteY8" fmla="*/ 2963917 h 6800811"/>
                <a:gd name="connsiteX9" fmla="*/ 1729261 w 6085490"/>
                <a:gd name="connsiteY9" fmla="*/ 3077057 h 6800811"/>
                <a:gd name="connsiteX10" fmla="*/ 2008712 w 6085490"/>
                <a:gd name="connsiteY10" fmla="*/ 3342289 h 6800811"/>
                <a:gd name="connsiteX11" fmla="*/ 2900855 w 6085490"/>
                <a:gd name="connsiteY11" fmla="*/ 3594538 h 6800811"/>
                <a:gd name="connsiteX12" fmla="*/ 3184634 w 6085490"/>
                <a:gd name="connsiteY12" fmla="*/ 3689131 h 6800811"/>
                <a:gd name="connsiteX13" fmla="*/ 3778778 w 6085490"/>
                <a:gd name="connsiteY13" fmla="*/ 4050191 h 6800811"/>
                <a:gd name="connsiteX14" fmla="*/ 4067503 w 6085490"/>
                <a:gd name="connsiteY14" fmla="*/ 4234432 h 6800811"/>
                <a:gd name="connsiteX15" fmla="*/ 4382814 w 6085490"/>
                <a:gd name="connsiteY15" fmla="*/ 4477407 h 6800811"/>
                <a:gd name="connsiteX16" fmla="*/ 5864772 w 6085490"/>
                <a:gd name="connsiteY16" fmla="*/ 5202620 h 6800811"/>
                <a:gd name="connsiteX17" fmla="*/ 6085490 w 6085490"/>
                <a:gd name="connsiteY17" fmla="*/ 5707117 h 6800811"/>
                <a:gd name="connsiteX18" fmla="*/ 5013434 w 6085490"/>
                <a:gd name="connsiteY18" fmla="*/ 6463862 h 6800811"/>
                <a:gd name="connsiteX19" fmla="*/ 3531476 w 6085490"/>
                <a:gd name="connsiteY19" fmla="*/ 6716110 h 6800811"/>
                <a:gd name="connsiteX20" fmla="*/ 2790806 w 6085490"/>
                <a:gd name="connsiteY20" fmla="*/ 6800811 h 6800811"/>
                <a:gd name="connsiteX21" fmla="*/ 2403778 w 6085490"/>
                <a:gd name="connsiteY21" fmla="*/ 6737750 h 6800811"/>
                <a:gd name="connsiteX22" fmla="*/ 1830036 w 6085490"/>
                <a:gd name="connsiteY22" fmla="*/ 6343302 h 6800811"/>
                <a:gd name="connsiteX23" fmla="*/ 1608083 w 6085490"/>
                <a:gd name="connsiteY23" fmla="*/ 6400800 h 6800811"/>
                <a:gd name="connsiteX24" fmla="*/ 977462 w 6085490"/>
                <a:gd name="connsiteY24" fmla="*/ 6589986 h 6800811"/>
                <a:gd name="connsiteX25" fmla="*/ 0 w 6085490"/>
                <a:gd name="connsiteY25" fmla="*/ 6495393 h 6800811"/>
                <a:gd name="connsiteX26" fmla="*/ 63062 w 6085490"/>
                <a:gd name="connsiteY26" fmla="*/ 346841 h 68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85490" h="6800811">
                  <a:moveTo>
                    <a:pt x="63062" y="346841"/>
                  </a:moveTo>
                  <a:lnTo>
                    <a:pt x="1387365" y="0"/>
                  </a:lnTo>
                  <a:lnTo>
                    <a:pt x="2427890" y="157655"/>
                  </a:lnTo>
                  <a:lnTo>
                    <a:pt x="3279228" y="220717"/>
                  </a:lnTo>
                  <a:lnTo>
                    <a:pt x="2144110" y="2144110"/>
                  </a:lnTo>
                  <a:cubicBezTo>
                    <a:pt x="1996965" y="2165131"/>
                    <a:pt x="1773260" y="2181721"/>
                    <a:pt x="1702676" y="2207172"/>
                  </a:cubicBezTo>
                  <a:cubicBezTo>
                    <a:pt x="1632092" y="2232623"/>
                    <a:pt x="1750694" y="2227059"/>
                    <a:pt x="1720606" y="2296819"/>
                  </a:cubicBezTo>
                  <a:cubicBezTo>
                    <a:pt x="1690518" y="2366579"/>
                    <a:pt x="1588299" y="2516093"/>
                    <a:pt x="1522146" y="2625730"/>
                  </a:cubicBezTo>
                  <a:lnTo>
                    <a:pt x="1481959" y="2963917"/>
                  </a:lnTo>
                  <a:lnTo>
                    <a:pt x="1729261" y="3077057"/>
                  </a:lnTo>
                  <a:lnTo>
                    <a:pt x="2008712" y="3342289"/>
                  </a:lnTo>
                  <a:lnTo>
                    <a:pt x="2900855" y="3594538"/>
                  </a:lnTo>
                  <a:lnTo>
                    <a:pt x="3184634" y="3689131"/>
                  </a:lnTo>
                  <a:lnTo>
                    <a:pt x="3778778" y="4050191"/>
                  </a:lnTo>
                  <a:lnTo>
                    <a:pt x="4067503" y="4234432"/>
                  </a:lnTo>
                  <a:lnTo>
                    <a:pt x="4382814" y="4477407"/>
                  </a:lnTo>
                  <a:lnTo>
                    <a:pt x="5864772" y="5202620"/>
                  </a:lnTo>
                  <a:lnTo>
                    <a:pt x="6085490" y="5707117"/>
                  </a:lnTo>
                  <a:lnTo>
                    <a:pt x="5013434" y="6463862"/>
                  </a:lnTo>
                  <a:lnTo>
                    <a:pt x="3531476" y="6716110"/>
                  </a:lnTo>
                  <a:lnTo>
                    <a:pt x="2790806" y="6800811"/>
                  </a:lnTo>
                  <a:cubicBezTo>
                    <a:pt x="2685702" y="6779790"/>
                    <a:pt x="2563906" y="6814002"/>
                    <a:pt x="2403778" y="6737750"/>
                  </a:cubicBezTo>
                  <a:cubicBezTo>
                    <a:pt x="2243650" y="6661499"/>
                    <a:pt x="1962652" y="6399460"/>
                    <a:pt x="1830036" y="6343302"/>
                  </a:cubicBezTo>
                  <a:cubicBezTo>
                    <a:pt x="1697420" y="6287144"/>
                    <a:pt x="1723903" y="6405540"/>
                    <a:pt x="1608083" y="6400800"/>
                  </a:cubicBezTo>
                  <a:lnTo>
                    <a:pt x="977462" y="6589986"/>
                  </a:lnTo>
                  <a:lnTo>
                    <a:pt x="0" y="6495393"/>
                  </a:lnTo>
                  <a:lnTo>
                    <a:pt x="63062" y="346841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2399764" y="8309371"/>
            <a:ext cx="6557309" cy="168212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32692"/>
          <a:stretch/>
        </p:blipFill>
        <p:spPr>
          <a:xfrm rot="21127439">
            <a:off x="11450682" y="7401085"/>
            <a:ext cx="1333500" cy="80010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8518271" y="8342076"/>
          <a:ext cx="2343681" cy="751552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781227"/>
                <a:gridCol w="781227"/>
                <a:gridCol w="781227"/>
              </a:tblGrid>
              <a:tr h="187888">
                <a:tc>
                  <a:txBody>
                    <a:bodyPr/>
                    <a:lstStyle/>
                    <a:p>
                      <a:r>
                        <a:rPr lang="en-US" sz="300" u="sng" dirty="0" smtClean="0"/>
                        <a:t>API name</a:t>
                      </a:r>
                      <a:endParaRPr lang="en-US" sz="300" b="0" u="sng" dirty="0"/>
                    </a:p>
                  </a:txBody>
                  <a:tcPr marL="33176" marR="33176" marT="16588" marB="16588"/>
                </a:tc>
                <a:tc>
                  <a:txBody>
                    <a:bodyPr/>
                    <a:lstStyle/>
                    <a:p>
                      <a:r>
                        <a:rPr lang="en-US" sz="300" u="sng" dirty="0" smtClean="0"/>
                        <a:t>timestamp</a:t>
                      </a:r>
                      <a:endParaRPr lang="en-US" sz="300" b="0" u="sng" dirty="0"/>
                    </a:p>
                  </a:txBody>
                  <a:tcPr marL="33176" marR="33176" marT="16588" marB="16588"/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arguments</a:t>
                      </a:r>
                      <a:endParaRPr lang="en-US" sz="300" b="0" dirty="0"/>
                    </a:p>
                  </a:txBody>
                  <a:tcPr marL="33176" marR="33176" marT="16588" marB="16588"/>
                </a:tc>
              </a:tr>
              <a:tr h="187888">
                <a:tc>
                  <a:txBody>
                    <a:bodyPr/>
                    <a:lstStyle/>
                    <a:p>
                      <a:r>
                        <a:rPr lang="en-US" sz="300" b="1" dirty="0" smtClean="0"/>
                        <a:t>fetch</a:t>
                      </a:r>
                      <a:endParaRPr lang="en-US" sz="300" b="1" dirty="0"/>
                    </a:p>
                  </a:txBody>
                  <a:tcPr marL="33176" marR="33176" marT="16588" marB="16588"/>
                </a:tc>
                <a:tc>
                  <a:txBody>
                    <a:bodyPr/>
                    <a:lstStyle/>
                    <a:p>
                      <a:r>
                        <a:rPr lang="en-US" sz="300" b="1" dirty="0" smtClean="0"/>
                        <a:t>21</a:t>
                      </a:r>
                      <a:endParaRPr lang="en-US" sz="300" b="1" dirty="0"/>
                    </a:p>
                  </a:txBody>
                  <a:tcPr marL="33176" marR="33176" marT="16588" marB="16588"/>
                </a:tc>
                <a:tc>
                  <a:txBody>
                    <a:bodyPr/>
                    <a:lstStyle/>
                    <a:p>
                      <a:r>
                        <a:rPr lang="en-US" sz="300" b="1" dirty="0" smtClean="0"/>
                        <a:t>[‘June’]</a:t>
                      </a:r>
                      <a:endParaRPr lang="en-US" sz="300" b="1" dirty="0"/>
                    </a:p>
                  </a:txBody>
                  <a:tcPr marL="33176" marR="33176" marT="16588" marB="16588"/>
                </a:tc>
              </a:tr>
              <a:tr h="187888"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fetch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22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[‘March’]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7888"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fetch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23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[‘May’]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9203440" y="7624570"/>
          <a:ext cx="3389505" cy="472690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677901"/>
                <a:gridCol w="677901"/>
                <a:gridCol w="677901"/>
                <a:gridCol w="677901"/>
                <a:gridCol w="677901"/>
              </a:tblGrid>
              <a:tr h="236345">
                <a:tc>
                  <a:txBody>
                    <a:bodyPr/>
                    <a:lstStyle/>
                    <a:p>
                      <a:r>
                        <a:rPr lang="en-US" sz="500" u="sng" dirty="0" err="1" smtClean="0"/>
                        <a:t>ButtonID</a:t>
                      </a:r>
                      <a:endParaRPr lang="en-US" sz="500" b="0" u="sng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u="sng" dirty="0" err="1" smtClean="0"/>
                        <a:t>X_range</a:t>
                      </a:r>
                      <a:endParaRPr lang="en-US" sz="500" b="0" u="sng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err="1" smtClean="0"/>
                        <a:t>Y_range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API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err="1" smtClean="0"/>
                        <a:t>args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</a:tr>
              <a:tr h="236345"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1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[13,73]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[10,20]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fetch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[‘March’]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1117066" y="8153792"/>
          <a:ext cx="2404698" cy="939836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801566"/>
                <a:gridCol w="801566"/>
                <a:gridCol w="801566"/>
              </a:tblGrid>
              <a:tr h="234959">
                <a:tc>
                  <a:txBody>
                    <a:bodyPr/>
                    <a:lstStyle/>
                    <a:p>
                      <a:r>
                        <a:rPr lang="en-US" sz="500" u="sng" dirty="0" smtClean="0"/>
                        <a:t>month</a:t>
                      </a:r>
                      <a:endParaRPr lang="en-US" sz="500" b="0" u="sng" dirty="0"/>
                    </a:p>
                  </a:txBody>
                  <a:tcPr marL="41488" marR="41488" marT="20744" marB="20744"/>
                </a:tc>
                <a:tc>
                  <a:txBody>
                    <a:bodyPr/>
                    <a:lstStyle/>
                    <a:p>
                      <a:r>
                        <a:rPr lang="en-US" sz="500" dirty="0" err="1" smtClean="0"/>
                        <a:t>call_time</a:t>
                      </a:r>
                      <a:endParaRPr lang="en-US" sz="500" b="0" dirty="0"/>
                    </a:p>
                  </a:txBody>
                  <a:tcPr marL="41488" marR="41488" marT="20744" marB="20744"/>
                </a:tc>
                <a:tc>
                  <a:txBody>
                    <a:bodyPr/>
                    <a:lstStyle/>
                    <a:p>
                      <a:r>
                        <a:rPr lang="en-US" sz="500" u="sng" dirty="0" smtClean="0"/>
                        <a:t>results</a:t>
                      </a:r>
                      <a:endParaRPr lang="en-US" sz="500" b="0" u="sng" dirty="0"/>
                    </a:p>
                  </a:txBody>
                  <a:tcPr marL="41488" marR="41488" marT="20744" marB="20744"/>
                </a:tc>
              </a:tr>
              <a:tr h="234959"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‘June’</a:t>
                      </a:r>
                      <a:endParaRPr lang="en-US" sz="500" b="0" dirty="0"/>
                    </a:p>
                  </a:txBody>
                  <a:tcPr marL="41488" marR="41488" marT="20744" marB="20744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21</a:t>
                      </a:r>
                      <a:endParaRPr lang="en-US" sz="500" b="0" dirty="0"/>
                    </a:p>
                  </a:txBody>
                  <a:tcPr marL="41488" marR="41488" marT="20744" marB="20744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[24, 16, </a:t>
                      </a:r>
                      <a:r>
                        <a:rPr lang="mr-IN" sz="500" dirty="0" smtClean="0"/>
                        <a:t>…</a:t>
                      </a:r>
                      <a:r>
                        <a:rPr lang="en-US" sz="500" dirty="0" smtClean="0"/>
                        <a:t>]</a:t>
                      </a:r>
                      <a:endParaRPr lang="en-US" sz="500" b="0" dirty="0"/>
                    </a:p>
                  </a:txBody>
                  <a:tcPr marL="41488" marR="41488" marT="20744" marB="20744"/>
                </a:tc>
              </a:tr>
              <a:tr h="234959"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‘May’</a:t>
                      </a:r>
                      <a:endParaRPr lang="en-US" sz="500" b="0" dirty="0"/>
                    </a:p>
                  </a:txBody>
                  <a:tcPr marL="41488" marR="41488" marT="20744" marB="20744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23</a:t>
                      </a:r>
                      <a:endParaRPr lang="en-US" sz="500" b="0" dirty="0"/>
                    </a:p>
                  </a:txBody>
                  <a:tcPr marL="41488" marR="41488" marT="20744" marB="20744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[14,</a:t>
                      </a:r>
                      <a:r>
                        <a:rPr lang="en-US" sz="500" baseline="0" dirty="0" smtClean="0"/>
                        <a:t> 22, </a:t>
                      </a:r>
                      <a:r>
                        <a:rPr lang="mr-IN" sz="500" baseline="0" dirty="0" smtClean="0"/>
                        <a:t>…</a:t>
                      </a:r>
                      <a:r>
                        <a:rPr lang="en-US" sz="500" baseline="0" dirty="0" smtClean="0"/>
                        <a:t>]</a:t>
                      </a:r>
                      <a:endParaRPr lang="en-US" sz="500" b="0" dirty="0"/>
                    </a:p>
                  </a:txBody>
                  <a:tcPr marL="41488" marR="41488" marT="20744" marB="20744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34959">
                <a:tc>
                  <a:txBody>
                    <a:bodyPr/>
                    <a:lstStyle/>
                    <a:p>
                      <a:r>
                        <a:rPr lang="en-US" sz="500" b="1" dirty="0" smtClean="0"/>
                        <a:t>‘March’</a:t>
                      </a:r>
                      <a:endParaRPr lang="en-US" sz="500" b="1" dirty="0"/>
                    </a:p>
                  </a:txBody>
                  <a:tcPr marL="41488" marR="41488" marT="20744" marB="2074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b="1" dirty="0" smtClean="0"/>
                        <a:t>22</a:t>
                      </a:r>
                      <a:endParaRPr lang="en-US" sz="500" b="1" dirty="0"/>
                    </a:p>
                  </a:txBody>
                  <a:tcPr marL="41488" marR="41488" marT="20744" marB="2074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b="1" dirty="0" smtClean="0"/>
                        <a:t>[6, 13, </a:t>
                      </a:r>
                      <a:r>
                        <a:rPr lang="mr-IN" sz="500" b="1" dirty="0" smtClean="0"/>
                        <a:t>…</a:t>
                      </a:r>
                      <a:r>
                        <a:rPr lang="en-US" sz="500" b="1" dirty="0" smtClean="0"/>
                        <a:t>]</a:t>
                      </a:r>
                      <a:endParaRPr lang="en-US" sz="500" b="1" dirty="0"/>
                    </a:p>
                  </a:txBody>
                  <a:tcPr marL="41488" marR="41488" marT="20744" marB="2074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 rot="20015141">
            <a:off x="21394988" y="10982657"/>
            <a:ext cx="2327491" cy="7566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Latency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26E2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 rot="830074">
            <a:off x="14282704" y="7732935"/>
            <a:ext cx="3244478" cy="12182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Intermittent/</a:t>
            </a:r>
            <a:r>
              <a:rPr kumimoji="0" lang="en-US" sz="3000" b="0" i="0" u="none" strike="noStrike" cap="none" spc="0" normalizeH="0" baseline="0" dirty="0" err="1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Lossy</a:t>
            </a: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b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perception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26E2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8417010" y="5023875"/>
            <a:ext cx="4865114" cy="1872307"/>
            <a:chOff x="18417010" y="5023875"/>
            <a:chExt cx="4865114" cy="1872307"/>
          </a:xfrm>
        </p:grpSpPr>
        <p:sp>
          <p:nvSpPr>
            <p:cNvPr id="19" name="TextBox 18"/>
            <p:cNvSpPr txBox="1"/>
            <p:nvPr/>
          </p:nvSpPr>
          <p:spPr>
            <a:xfrm>
              <a:off x="18417010" y="5023875"/>
              <a:ext cx="4865114" cy="1872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dirty="0" err="1" smtClean="0">
                  <a:solidFill>
                    <a:srgbClr val="F26E20"/>
                  </a:solidFill>
                </a:rPr>
                <a:t>V</a:t>
              </a:r>
              <a:r>
                <a:rPr lang="en-US" baseline="-25000" dirty="0" err="1" smtClean="0">
                  <a:solidFill>
                    <a:srgbClr val="F26E20"/>
                  </a:solidFill>
                </a:rPr>
                <a:t>t</a:t>
              </a:r>
              <a:r>
                <a:rPr lang="en-US" dirty="0" smtClean="0">
                  <a:solidFill>
                    <a:srgbClr val="F26E20"/>
                  </a:solidFill>
                </a:rPr>
                <a:t>    M</a:t>
              </a:r>
              <a:r>
                <a:rPr lang="en-US" baseline="-25000" dirty="0" smtClean="0">
                  <a:solidFill>
                    <a:srgbClr val="F26E20"/>
                  </a:solidFill>
                </a:rPr>
                <a:t>t</a:t>
              </a:r>
              <a:endParaRPr kumimoji="0" lang="en-US" sz="3000" b="0" i="0" u="none" strike="noStrike" cap="none" spc="0" normalizeH="0" baseline="-2500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sym typeface="Helvetica"/>
              </a:endParaRPr>
            </a:p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 err="1" smtClean="0">
                  <a:ln>
                    <a:noFill/>
                  </a:ln>
                  <a:solidFill>
                    <a:srgbClr val="F26E2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Lossy</a:t>
              </a:r>
              <a:r>
                <a:rPr kumimoji="0" lang="en-US" sz="3000" b="0" i="0" u="none" strike="noStrike" cap="none" spc="0" normalizeH="0" baseline="0" dirty="0" smtClean="0">
                  <a:ln>
                    <a:noFill/>
                  </a:ln>
                  <a:solidFill>
                    <a:srgbClr val="F26E2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 memory of</a:t>
              </a:r>
              <a:r>
                <a:rPr kumimoji="0" lang="en-US" sz="3000" b="0" i="0" u="none" strike="noStrike" cap="none" spc="0" normalizeH="0" dirty="0" smtClean="0">
                  <a:ln>
                    <a:noFill/>
                  </a:ln>
                  <a:solidFill>
                    <a:srgbClr val="F26E2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 visual and</a:t>
              </a:r>
              <a:br>
                <a:rPr kumimoji="0" lang="en-US" sz="3000" b="0" i="0" u="none" strike="noStrike" cap="none" spc="0" normalizeH="0" dirty="0" smtClean="0">
                  <a:ln>
                    <a:noFill/>
                  </a:ln>
                  <a:solidFill>
                    <a:srgbClr val="F26E2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</a:br>
              <a:r>
                <a:rPr kumimoji="0" lang="en-US" sz="3000" b="0" i="0" u="none" strike="noStrike" cap="none" spc="0" normalizeH="0" dirty="0" smtClean="0">
                  <a:ln>
                    <a:noFill/>
                  </a:ln>
                  <a:solidFill>
                    <a:srgbClr val="F26E2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semantic history</a:t>
              </a: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0216236" y="5083556"/>
              <a:ext cx="423609" cy="221635"/>
              <a:chOff x="20689887" y="4828032"/>
              <a:chExt cx="305644" cy="221635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0689887" y="4828032"/>
                <a:ext cx="159680" cy="221635"/>
              </a:xfrm>
              <a:prstGeom prst="line">
                <a:avLst/>
              </a:prstGeom>
              <a:noFill/>
              <a:ln w="25400" cap="flat">
                <a:solidFill>
                  <a:srgbClr val="F26E2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 flipV="1">
                <a:off x="20835851" y="4828032"/>
                <a:ext cx="159680" cy="221635"/>
              </a:xfrm>
              <a:prstGeom prst="line">
                <a:avLst/>
              </a:prstGeom>
              <a:noFill/>
              <a:ln w="25400" cap="flat">
                <a:solidFill>
                  <a:srgbClr val="F26E2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20997958" y="5083555"/>
              <a:ext cx="423609" cy="221635"/>
              <a:chOff x="20689887" y="4828032"/>
              <a:chExt cx="305644" cy="221635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20689887" y="4828032"/>
                <a:ext cx="159680" cy="221635"/>
              </a:xfrm>
              <a:prstGeom prst="line">
                <a:avLst/>
              </a:prstGeom>
              <a:noFill/>
              <a:ln w="25400" cap="flat">
                <a:solidFill>
                  <a:srgbClr val="F26E2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20835851" y="4828032"/>
                <a:ext cx="159680" cy="221635"/>
              </a:xfrm>
              <a:prstGeom prst="line">
                <a:avLst/>
              </a:prstGeom>
              <a:noFill/>
              <a:ln w="25400" cap="flat">
                <a:solidFill>
                  <a:srgbClr val="F26E2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cxnSp>
        <p:nvCxnSpPr>
          <p:cNvPr id="29" name="Straight Connector 28"/>
          <p:cNvCxnSpPr/>
          <p:nvPr/>
        </p:nvCxnSpPr>
        <p:spPr>
          <a:xfrm>
            <a:off x="12399764" y="9601200"/>
            <a:ext cx="5121390" cy="281627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29"/>
          <p:cNvSpPr txBox="1"/>
          <p:nvPr/>
        </p:nvSpPr>
        <p:spPr>
          <a:xfrm>
            <a:off x="14891658" y="2483169"/>
            <a:ext cx="8360228" cy="1987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Unreasonable</a:t>
            </a:r>
            <a:r>
              <a:rPr kumimoji="0" lang="en-US" sz="5400" b="0" i="0" u="none" strike="noStrike" cap="none" spc="0" normalizeH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assumption: in the user’s head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8851423" y="9642615"/>
            <a:ext cx="1093976" cy="2268197"/>
            <a:chOff x="18851423" y="9642615"/>
            <a:chExt cx="1093976" cy="2268197"/>
          </a:xfrm>
        </p:grpSpPr>
        <p:grpSp>
          <p:nvGrpSpPr>
            <p:cNvPr id="36" name="Group 35"/>
            <p:cNvGrpSpPr/>
            <p:nvPr/>
          </p:nvGrpSpPr>
          <p:grpSpPr>
            <a:xfrm>
              <a:off x="18917646" y="9642615"/>
              <a:ext cx="448169" cy="704619"/>
              <a:chOff x="14303828" y="5337847"/>
              <a:chExt cx="914400" cy="1437635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14303828" y="5337847"/>
                <a:ext cx="914400" cy="1437635"/>
              </a:xfrm>
              <a:prstGeom prst="ellipse">
                <a:avLst/>
              </a:prstGeom>
              <a:solidFill>
                <a:srgbClr val="FF3A70"/>
              </a:solidFill>
              <a:ln w="12700" cap="flat">
                <a:solidFill>
                  <a:schemeClr val="accent1"/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H="1">
                <a:off x="14365146" y="5768639"/>
                <a:ext cx="794472" cy="679695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4358390" y="5763824"/>
                <a:ext cx="794472" cy="679695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18851423" y="10576113"/>
              <a:ext cx="1093976" cy="1334699"/>
              <a:chOff x="18851423" y="10576113"/>
              <a:chExt cx="1093976" cy="1334699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19042076" y="10576113"/>
                <a:ext cx="770432" cy="731064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41" name="Arc 40"/>
              <p:cNvSpPr/>
              <p:nvPr/>
            </p:nvSpPr>
            <p:spPr>
              <a:xfrm rot="20321823">
                <a:off x="18851423" y="11240861"/>
                <a:ext cx="1093976" cy="669951"/>
              </a:xfrm>
              <a:prstGeom prst="arc">
                <a:avLst>
                  <a:gd name="adj1" fmla="val 16200000"/>
                  <a:gd name="adj2" fmla="val 21071886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3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783" y="5596642"/>
            <a:ext cx="6454718" cy="64547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777" y="7497608"/>
            <a:ext cx="1326393" cy="1326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State: the </a:t>
            </a:r>
            <a:r>
              <a:rPr lang="en-US" dirty="0" err="1" smtClean="0"/>
              <a:t>Async</a:t>
            </a:r>
            <a:r>
              <a:rPr lang="en-US" dirty="0" smtClean="0"/>
              <a:t>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Buttons I pushed 			</a:t>
            </a:r>
            <a:r>
              <a:rPr lang="en-US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(7)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Requests I caused			</a:t>
            </a:r>
            <a:r>
              <a:rPr lang="en-US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(5)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Responses on display		</a:t>
            </a:r>
            <a:r>
              <a:rPr lang="en-US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(3)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Correspondences between </a:t>
            </a:r>
            <a:br>
              <a:rPr lang="en-US" dirty="0" smtClean="0"/>
            </a:br>
            <a:r>
              <a:rPr lang="en-US" dirty="0" smtClean="0"/>
              <a:t>requests </a:t>
            </a:r>
            <a:r>
              <a:rPr lang="en-US" dirty="0"/>
              <a:t>and responses</a:t>
            </a:r>
            <a:br>
              <a:rPr lang="en-US" dirty="0"/>
            </a:br>
            <a:r>
              <a:rPr lang="en-US" dirty="0"/>
              <a:t>						</a:t>
            </a:r>
            <a:endParaRPr lang="en-US" dirty="0" smtClean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36292" y="7292898"/>
            <a:ext cx="6570506" cy="6423102"/>
            <a:chOff x="9995338" y="409903"/>
            <a:chExt cx="13611460" cy="13306097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9" t="2911" r="5442" b="2599"/>
            <a:stretch/>
          </p:blipFill>
          <p:spPr>
            <a:xfrm>
              <a:off x="10594428" y="409903"/>
              <a:ext cx="13012370" cy="13306097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9995338" y="4225158"/>
              <a:ext cx="6085491" cy="6800812"/>
            </a:xfrm>
            <a:custGeom>
              <a:avLst/>
              <a:gdLst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639614 w 6085490"/>
                <a:gd name="connsiteY9" fmla="*/ 3184634 h 6716110"/>
                <a:gd name="connsiteX10" fmla="*/ 1954924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1954924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1955542 w 6085490"/>
                <a:gd name="connsiteY22" fmla="*/ 6415020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955542 w 6085490"/>
                <a:gd name="connsiteY22" fmla="*/ 6415020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20606 w 6085490"/>
                <a:gd name="connsiteY6" fmla="*/ 2296819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20606 w 6085490"/>
                <a:gd name="connsiteY6" fmla="*/ 2296819 h 6716110"/>
                <a:gd name="connsiteX7" fmla="*/ 1522146 w 6085490"/>
                <a:gd name="connsiteY7" fmla="*/ 2625730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45285"/>
                <a:gd name="connsiteX1" fmla="*/ 1387365 w 6085490"/>
                <a:gd name="connsiteY1" fmla="*/ 0 h 6745285"/>
                <a:gd name="connsiteX2" fmla="*/ 2427890 w 6085490"/>
                <a:gd name="connsiteY2" fmla="*/ 157655 h 6745285"/>
                <a:gd name="connsiteX3" fmla="*/ 3279228 w 6085490"/>
                <a:gd name="connsiteY3" fmla="*/ 220717 h 6745285"/>
                <a:gd name="connsiteX4" fmla="*/ 2144110 w 6085490"/>
                <a:gd name="connsiteY4" fmla="*/ 2144110 h 6745285"/>
                <a:gd name="connsiteX5" fmla="*/ 1702676 w 6085490"/>
                <a:gd name="connsiteY5" fmla="*/ 2207172 h 6745285"/>
                <a:gd name="connsiteX6" fmla="*/ 1720606 w 6085490"/>
                <a:gd name="connsiteY6" fmla="*/ 2296819 h 6745285"/>
                <a:gd name="connsiteX7" fmla="*/ 1522146 w 6085490"/>
                <a:gd name="connsiteY7" fmla="*/ 2625730 h 6745285"/>
                <a:gd name="connsiteX8" fmla="*/ 1481959 w 6085490"/>
                <a:gd name="connsiteY8" fmla="*/ 2963917 h 6745285"/>
                <a:gd name="connsiteX9" fmla="*/ 1729261 w 6085490"/>
                <a:gd name="connsiteY9" fmla="*/ 3077057 h 6745285"/>
                <a:gd name="connsiteX10" fmla="*/ 2008712 w 6085490"/>
                <a:gd name="connsiteY10" fmla="*/ 3342289 h 6745285"/>
                <a:gd name="connsiteX11" fmla="*/ 2900855 w 6085490"/>
                <a:gd name="connsiteY11" fmla="*/ 3594538 h 6745285"/>
                <a:gd name="connsiteX12" fmla="*/ 3184634 w 6085490"/>
                <a:gd name="connsiteY12" fmla="*/ 3689131 h 6745285"/>
                <a:gd name="connsiteX13" fmla="*/ 3778778 w 6085490"/>
                <a:gd name="connsiteY13" fmla="*/ 4050191 h 6745285"/>
                <a:gd name="connsiteX14" fmla="*/ 4067503 w 6085490"/>
                <a:gd name="connsiteY14" fmla="*/ 4234432 h 6745285"/>
                <a:gd name="connsiteX15" fmla="*/ 4382814 w 6085490"/>
                <a:gd name="connsiteY15" fmla="*/ 4477407 h 6745285"/>
                <a:gd name="connsiteX16" fmla="*/ 5864772 w 6085490"/>
                <a:gd name="connsiteY16" fmla="*/ 5202620 h 6745285"/>
                <a:gd name="connsiteX17" fmla="*/ 6085490 w 6085490"/>
                <a:gd name="connsiteY17" fmla="*/ 5707117 h 6745285"/>
                <a:gd name="connsiteX18" fmla="*/ 5013434 w 6085490"/>
                <a:gd name="connsiteY18" fmla="*/ 6463862 h 6745285"/>
                <a:gd name="connsiteX19" fmla="*/ 3531476 w 6085490"/>
                <a:gd name="connsiteY19" fmla="*/ 6716110 h 6745285"/>
                <a:gd name="connsiteX20" fmla="*/ 2396359 w 6085490"/>
                <a:gd name="connsiteY20" fmla="*/ 6621517 h 6745285"/>
                <a:gd name="connsiteX21" fmla="*/ 2403778 w 6085490"/>
                <a:gd name="connsiteY21" fmla="*/ 6737750 h 6745285"/>
                <a:gd name="connsiteX22" fmla="*/ 1830036 w 6085490"/>
                <a:gd name="connsiteY22" fmla="*/ 6343302 h 6745285"/>
                <a:gd name="connsiteX23" fmla="*/ 1608083 w 6085490"/>
                <a:gd name="connsiteY23" fmla="*/ 6400800 h 6745285"/>
                <a:gd name="connsiteX24" fmla="*/ 977462 w 6085490"/>
                <a:gd name="connsiteY24" fmla="*/ 6589986 h 6745285"/>
                <a:gd name="connsiteX25" fmla="*/ 0 w 6085490"/>
                <a:gd name="connsiteY25" fmla="*/ 6495393 h 6745285"/>
                <a:gd name="connsiteX26" fmla="*/ 63062 w 6085490"/>
                <a:gd name="connsiteY26" fmla="*/ 346841 h 6745285"/>
                <a:gd name="connsiteX0" fmla="*/ 63062 w 6085490"/>
                <a:gd name="connsiteY0" fmla="*/ 346841 h 6800811"/>
                <a:gd name="connsiteX1" fmla="*/ 1387365 w 6085490"/>
                <a:gd name="connsiteY1" fmla="*/ 0 h 6800811"/>
                <a:gd name="connsiteX2" fmla="*/ 2427890 w 6085490"/>
                <a:gd name="connsiteY2" fmla="*/ 157655 h 6800811"/>
                <a:gd name="connsiteX3" fmla="*/ 3279228 w 6085490"/>
                <a:gd name="connsiteY3" fmla="*/ 220717 h 6800811"/>
                <a:gd name="connsiteX4" fmla="*/ 2144110 w 6085490"/>
                <a:gd name="connsiteY4" fmla="*/ 2144110 h 6800811"/>
                <a:gd name="connsiteX5" fmla="*/ 1702676 w 6085490"/>
                <a:gd name="connsiteY5" fmla="*/ 2207172 h 6800811"/>
                <a:gd name="connsiteX6" fmla="*/ 1720606 w 6085490"/>
                <a:gd name="connsiteY6" fmla="*/ 2296819 h 6800811"/>
                <a:gd name="connsiteX7" fmla="*/ 1522146 w 6085490"/>
                <a:gd name="connsiteY7" fmla="*/ 2625730 h 6800811"/>
                <a:gd name="connsiteX8" fmla="*/ 1481959 w 6085490"/>
                <a:gd name="connsiteY8" fmla="*/ 2963917 h 6800811"/>
                <a:gd name="connsiteX9" fmla="*/ 1729261 w 6085490"/>
                <a:gd name="connsiteY9" fmla="*/ 3077057 h 6800811"/>
                <a:gd name="connsiteX10" fmla="*/ 2008712 w 6085490"/>
                <a:gd name="connsiteY10" fmla="*/ 3342289 h 6800811"/>
                <a:gd name="connsiteX11" fmla="*/ 2900855 w 6085490"/>
                <a:gd name="connsiteY11" fmla="*/ 3594538 h 6800811"/>
                <a:gd name="connsiteX12" fmla="*/ 3184634 w 6085490"/>
                <a:gd name="connsiteY12" fmla="*/ 3689131 h 6800811"/>
                <a:gd name="connsiteX13" fmla="*/ 3778778 w 6085490"/>
                <a:gd name="connsiteY13" fmla="*/ 4050191 h 6800811"/>
                <a:gd name="connsiteX14" fmla="*/ 4067503 w 6085490"/>
                <a:gd name="connsiteY14" fmla="*/ 4234432 h 6800811"/>
                <a:gd name="connsiteX15" fmla="*/ 4382814 w 6085490"/>
                <a:gd name="connsiteY15" fmla="*/ 4477407 h 6800811"/>
                <a:gd name="connsiteX16" fmla="*/ 5864772 w 6085490"/>
                <a:gd name="connsiteY16" fmla="*/ 5202620 h 6800811"/>
                <a:gd name="connsiteX17" fmla="*/ 6085490 w 6085490"/>
                <a:gd name="connsiteY17" fmla="*/ 5707117 h 6800811"/>
                <a:gd name="connsiteX18" fmla="*/ 5013434 w 6085490"/>
                <a:gd name="connsiteY18" fmla="*/ 6463862 h 6800811"/>
                <a:gd name="connsiteX19" fmla="*/ 3531476 w 6085490"/>
                <a:gd name="connsiteY19" fmla="*/ 6716110 h 6800811"/>
                <a:gd name="connsiteX20" fmla="*/ 2790806 w 6085490"/>
                <a:gd name="connsiteY20" fmla="*/ 6800811 h 6800811"/>
                <a:gd name="connsiteX21" fmla="*/ 2403778 w 6085490"/>
                <a:gd name="connsiteY21" fmla="*/ 6737750 h 6800811"/>
                <a:gd name="connsiteX22" fmla="*/ 1830036 w 6085490"/>
                <a:gd name="connsiteY22" fmla="*/ 6343302 h 6800811"/>
                <a:gd name="connsiteX23" fmla="*/ 1608083 w 6085490"/>
                <a:gd name="connsiteY23" fmla="*/ 6400800 h 6800811"/>
                <a:gd name="connsiteX24" fmla="*/ 977462 w 6085490"/>
                <a:gd name="connsiteY24" fmla="*/ 6589986 h 6800811"/>
                <a:gd name="connsiteX25" fmla="*/ 0 w 6085490"/>
                <a:gd name="connsiteY25" fmla="*/ 6495393 h 6800811"/>
                <a:gd name="connsiteX26" fmla="*/ 63062 w 6085490"/>
                <a:gd name="connsiteY26" fmla="*/ 346841 h 68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85490" h="6800811">
                  <a:moveTo>
                    <a:pt x="63062" y="346841"/>
                  </a:moveTo>
                  <a:lnTo>
                    <a:pt x="1387365" y="0"/>
                  </a:lnTo>
                  <a:lnTo>
                    <a:pt x="2427890" y="157655"/>
                  </a:lnTo>
                  <a:lnTo>
                    <a:pt x="3279228" y="220717"/>
                  </a:lnTo>
                  <a:lnTo>
                    <a:pt x="2144110" y="2144110"/>
                  </a:lnTo>
                  <a:cubicBezTo>
                    <a:pt x="1996965" y="2165131"/>
                    <a:pt x="1773260" y="2181721"/>
                    <a:pt x="1702676" y="2207172"/>
                  </a:cubicBezTo>
                  <a:cubicBezTo>
                    <a:pt x="1632092" y="2232623"/>
                    <a:pt x="1750694" y="2227059"/>
                    <a:pt x="1720606" y="2296819"/>
                  </a:cubicBezTo>
                  <a:cubicBezTo>
                    <a:pt x="1690518" y="2366579"/>
                    <a:pt x="1588299" y="2516093"/>
                    <a:pt x="1522146" y="2625730"/>
                  </a:cubicBezTo>
                  <a:lnTo>
                    <a:pt x="1481959" y="2963917"/>
                  </a:lnTo>
                  <a:lnTo>
                    <a:pt x="1729261" y="3077057"/>
                  </a:lnTo>
                  <a:lnTo>
                    <a:pt x="2008712" y="3342289"/>
                  </a:lnTo>
                  <a:lnTo>
                    <a:pt x="2900855" y="3594538"/>
                  </a:lnTo>
                  <a:lnTo>
                    <a:pt x="3184634" y="3689131"/>
                  </a:lnTo>
                  <a:lnTo>
                    <a:pt x="3778778" y="4050191"/>
                  </a:lnTo>
                  <a:lnTo>
                    <a:pt x="4067503" y="4234432"/>
                  </a:lnTo>
                  <a:lnTo>
                    <a:pt x="4382814" y="4477407"/>
                  </a:lnTo>
                  <a:lnTo>
                    <a:pt x="5864772" y="5202620"/>
                  </a:lnTo>
                  <a:lnTo>
                    <a:pt x="6085490" y="5707117"/>
                  </a:lnTo>
                  <a:lnTo>
                    <a:pt x="5013434" y="6463862"/>
                  </a:lnTo>
                  <a:lnTo>
                    <a:pt x="3531476" y="6716110"/>
                  </a:lnTo>
                  <a:lnTo>
                    <a:pt x="2790806" y="6800811"/>
                  </a:lnTo>
                  <a:cubicBezTo>
                    <a:pt x="2685702" y="6779790"/>
                    <a:pt x="2563906" y="6814002"/>
                    <a:pt x="2403778" y="6737750"/>
                  </a:cubicBezTo>
                  <a:cubicBezTo>
                    <a:pt x="2243650" y="6661499"/>
                    <a:pt x="1962652" y="6399460"/>
                    <a:pt x="1830036" y="6343302"/>
                  </a:cubicBezTo>
                  <a:cubicBezTo>
                    <a:pt x="1697420" y="6287144"/>
                    <a:pt x="1723903" y="6405540"/>
                    <a:pt x="1608083" y="6400800"/>
                  </a:cubicBezTo>
                  <a:lnTo>
                    <a:pt x="977462" y="6589986"/>
                  </a:lnTo>
                  <a:lnTo>
                    <a:pt x="0" y="6495393"/>
                  </a:lnTo>
                  <a:lnTo>
                    <a:pt x="63062" y="346841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2399764" y="8309371"/>
            <a:ext cx="6557309" cy="168212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32692"/>
          <a:stretch/>
        </p:blipFill>
        <p:spPr>
          <a:xfrm rot="21127439">
            <a:off x="11450682" y="7401085"/>
            <a:ext cx="1333500" cy="8001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20015141">
            <a:off x="21394988" y="10982657"/>
            <a:ext cx="2327491" cy="7566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Latency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26E2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 rot="830074">
            <a:off x="14282704" y="7732935"/>
            <a:ext cx="3244478" cy="12182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Intermittent/</a:t>
            </a:r>
            <a:r>
              <a:rPr kumimoji="0" lang="en-US" sz="3000" b="0" i="0" u="none" strike="noStrike" cap="none" spc="0" normalizeH="0" baseline="0" dirty="0" err="1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Lossy</a:t>
            </a: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b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perception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26E2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8417010" y="5023875"/>
            <a:ext cx="4865114" cy="1872307"/>
            <a:chOff x="18417010" y="5023875"/>
            <a:chExt cx="4865114" cy="1872307"/>
          </a:xfrm>
        </p:grpSpPr>
        <p:sp>
          <p:nvSpPr>
            <p:cNvPr id="19" name="TextBox 18"/>
            <p:cNvSpPr txBox="1"/>
            <p:nvPr/>
          </p:nvSpPr>
          <p:spPr>
            <a:xfrm>
              <a:off x="18417010" y="5023875"/>
              <a:ext cx="4865114" cy="1872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dirty="0" err="1" smtClean="0">
                  <a:solidFill>
                    <a:srgbClr val="F26E20"/>
                  </a:solidFill>
                </a:rPr>
                <a:t>V</a:t>
              </a:r>
              <a:r>
                <a:rPr lang="en-US" baseline="-25000" dirty="0" err="1" smtClean="0">
                  <a:solidFill>
                    <a:srgbClr val="F26E20"/>
                  </a:solidFill>
                </a:rPr>
                <a:t>t</a:t>
              </a:r>
              <a:r>
                <a:rPr lang="en-US" dirty="0" smtClean="0">
                  <a:solidFill>
                    <a:srgbClr val="F26E20"/>
                  </a:solidFill>
                </a:rPr>
                <a:t>    M</a:t>
              </a:r>
              <a:r>
                <a:rPr lang="en-US" baseline="-25000" dirty="0" smtClean="0">
                  <a:solidFill>
                    <a:srgbClr val="F26E20"/>
                  </a:solidFill>
                </a:rPr>
                <a:t>t</a:t>
              </a:r>
              <a:endParaRPr kumimoji="0" lang="en-US" sz="3000" b="0" i="0" u="none" strike="noStrike" cap="none" spc="0" normalizeH="0" baseline="-2500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sym typeface="Helvetica"/>
              </a:endParaRPr>
            </a:p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 err="1" smtClean="0">
                  <a:ln>
                    <a:noFill/>
                  </a:ln>
                  <a:solidFill>
                    <a:srgbClr val="F26E2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Lossy</a:t>
              </a:r>
              <a:r>
                <a:rPr kumimoji="0" lang="en-US" sz="3000" b="0" i="0" u="none" strike="noStrike" cap="none" spc="0" normalizeH="0" baseline="0" dirty="0" smtClean="0">
                  <a:ln>
                    <a:noFill/>
                  </a:ln>
                  <a:solidFill>
                    <a:srgbClr val="F26E2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 memory of</a:t>
              </a:r>
              <a:r>
                <a:rPr kumimoji="0" lang="en-US" sz="3000" b="0" i="0" u="none" strike="noStrike" cap="none" spc="0" normalizeH="0" dirty="0" smtClean="0">
                  <a:ln>
                    <a:noFill/>
                  </a:ln>
                  <a:solidFill>
                    <a:srgbClr val="F26E2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 visual and</a:t>
              </a:r>
              <a:br>
                <a:rPr kumimoji="0" lang="en-US" sz="3000" b="0" i="0" u="none" strike="noStrike" cap="none" spc="0" normalizeH="0" dirty="0" smtClean="0">
                  <a:ln>
                    <a:noFill/>
                  </a:ln>
                  <a:solidFill>
                    <a:srgbClr val="F26E2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</a:br>
              <a:r>
                <a:rPr kumimoji="0" lang="en-US" sz="3000" b="0" i="0" u="none" strike="noStrike" cap="none" spc="0" normalizeH="0" dirty="0" smtClean="0">
                  <a:ln>
                    <a:noFill/>
                  </a:ln>
                  <a:solidFill>
                    <a:srgbClr val="F26E2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semantic history</a:t>
              </a: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0216236" y="5083556"/>
              <a:ext cx="423609" cy="221635"/>
              <a:chOff x="20689887" y="4828032"/>
              <a:chExt cx="305644" cy="221635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0689887" y="4828032"/>
                <a:ext cx="159680" cy="221635"/>
              </a:xfrm>
              <a:prstGeom prst="line">
                <a:avLst/>
              </a:prstGeom>
              <a:noFill/>
              <a:ln w="25400" cap="flat">
                <a:solidFill>
                  <a:srgbClr val="F26E2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 flipV="1">
                <a:off x="20835851" y="4828032"/>
                <a:ext cx="159680" cy="221635"/>
              </a:xfrm>
              <a:prstGeom prst="line">
                <a:avLst/>
              </a:prstGeom>
              <a:noFill/>
              <a:ln w="25400" cap="flat">
                <a:solidFill>
                  <a:srgbClr val="F26E2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20997958" y="5083555"/>
              <a:ext cx="423609" cy="221635"/>
              <a:chOff x="20689887" y="4828032"/>
              <a:chExt cx="305644" cy="221635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20689887" y="4828032"/>
                <a:ext cx="159680" cy="221635"/>
              </a:xfrm>
              <a:prstGeom prst="line">
                <a:avLst/>
              </a:prstGeom>
              <a:noFill/>
              <a:ln w="25400" cap="flat">
                <a:solidFill>
                  <a:srgbClr val="F26E2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20835851" y="4828032"/>
                <a:ext cx="159680" cy="221635"/>
              </a:xfrm>
              <a:prstGeom prst="line">
                <a:avLst/>
              </a:prstGeom>
              <a:noFill/>
              <a:ln w="25400" cap="flat">
                <a:solidFill>
                  <a:srgbClr val="F26E2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cxnSp>
        <p:nvCxnSpPr>
          <p:cNvPr id="29" name="Straight Connector 28"/>
          <p:cNvCxnSpPr/>
          <p:nvPr/>
        </p:nvCxnSpPr>
        <p:spPr>
          <a:xfrm>
            <a:off x="12399764" y="9601200"/>
            <a:ext cx="5121390" cy="281627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3" name="Group 42"/>
          <p:cNvGrpSpPr/>
          <p:nvPr/>
        </p:nvGrpSpPr>
        <p:grpSpPr>
          <a:xfrm>
            <a:off x="18851423" y="9642615"/>
            <a:ext cx="1093976" cy="2268197"/>
            <a:chOff x="18851423" y="9642615"/>
            <a:chExt cx="1093976" cy="2268197"/>
          </a:xfrm>
        </p:grpSpPr>
        <p:grpSp>
          <p:nvGrpSpPr>
            <p:cNvPr id="36" name="Group 35"/>
            <p:cNvGrpSpPr/>
            <p:nvPr/>
          </p:nvGrpSpPr>
          <p:grpSpPr>
            <a:xfrm>
              <a:off x="18917646" y="9642615"/>
              <a:ext cx="448169" cy="704619"/>
              <a:chOff x="14303828" y="5337847"/>
              <a:chExt cx="914400" cy="1437635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14303828" y="5337847"/>
                <a:ext cx="914400" cy="1437635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solidFill>
                  <a:schemeClr val="accent1"/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H="1">
                <a:off x="14365146" y="5768639"/>
                <a:ext cx="794472" cy="679695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4358390" y="5763824"/>
                <a:ext cx="794472" cy="679695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18851423" y="10576113"/>
              <a:ext cx="1093976" cy="1334699"/>
              <a:chOff x="18851423" y="10576113"/>
              <a:chExt cx="1093976" cy="1334699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19042076" y="10576113"/>
                <a:ext cx="770432" cy="731064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41" name="Arc 40"/>
              <p:cNvSpPr/>
              <p:nvPr/>
            </p:nvSpPr>
            <p:spPr>
              <a:xfrm rot="20321823">
                <a:off x="18851423" y="11240861"/>
                <a:ext cx="1093976" cy="669951"/>
              </a:xfrm>
              <a:prstGeom prst="arc">
                <a:avLst>
                  <a:gd name="adj1" fmla="val 16200000"/>
                  <a:gd name="adj2" fmla="val 21071886"/>
                </a:avLst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</p:grpSp>
      </p:grp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963351"/>
              </p:ext>
            </p:extLst>
          </p:nvPr>
        </p:nvGraphicFramePr>
        <p:xfrm>
          <a:off x="12986937" y="3329734"/>
          <a:ext cx="4049355" cy="1298516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349785"/>
                <a:gridCol w="1349785"/>
                <a:gridCol w="1349785"/>
              </a:tblGrid>
              <a:tr h="324629">
                <a:tc>
                  <a:txBody>
                    <a:bodyPr/>
                    <a:lstStyle/>
                    <a:p>
                      <a:r>
                        <a:rPr lang="en-US" sz="1500" u="sng" dirty="0" smtClean="0"/>
                        <a:t>API name</a:t>
                      </a:r>
                      <a:endParaRPr lang="en-US" sz="1500" b="0" u="sng" dirty="0"/>
                    </a:p>
                  </a:txBody>
                  <a:tcPr marL="57321" marR="57321" marT="28661" marB="28661"/>
                </a:tc>
                <a:tc>
                  <a:txBody>
                    <a:bodyPr/>
                    <a:lstStyle/>
                    <a:p>
                      <a:r>
                        <a:rPr lang="en-US" sz="1500" u="sng" dirty="0" smtClean="0"/>
                        <a:t>timestamp</a:t>
                      </a:r>
                      <a:endParaRPr lang="en-US" sz="1500" b="0" u="sng" dirty="0"/>
                    </a:p>
                  </a:txBody>
                  <a:tcPr marL="57321" marR="57321" marT="28661" marB="28661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arguments</a:t>
                      </a:r>
                      <a:endParaRPr lang="en-US" sz="1500" b="0" dirty="0"/>
                    </a:p>
                  </a:txBody>
                  <a:tcPr marL="57321" marR="57321" marT="28661" marB="28661"/>
                </a:tc>
              </a:tr>
              <a:tr h="324629">
                <a:tc>
                  <a:txBody>
                    <a:bodyPr/>
                    <a:lstStyle/>
                    <a:p>
                      <a:r>
                        <a:rPr lang="en-US" sz="1500" b="1" dirty="0" smtClean="0"/>
                        <a:t>fetch</a:t>
                      </a:r>
                      <a:endParaRPr lang="en-US" sz="1500" b="1" dirty="0"/>
                    </a:p>
                  </a:txBody>
                  <a:tcPr marL="57321" marR="57321" marT="28661" marB="28661"/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/>
                        <a:t>21</a:t>
                      </a:r>
                      <a:endParaRPr lang="en-US" sz="1500" b="1" dirty="0"/>
                    </a:p>
                  </a:txBody>
                  <a:tcPr marL="57321" marR="57321" marT="28661" marB="28661"/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/>
                        <a:t>[‘June’]</a:t>
                      </a:r>
                      <a:endParaRPr lang="en-US" sz="1500" b="1" dirty="0"/>
                    </a:p>
                  </a:txBody>
                  <a:tcPr marL="57321" marR="57321" marT="28661" marB="28661"/>
                </a:tc>
              </a:tr>
              <a:tr h="324629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fetch</a:t>
                      </a:r>
                      <a:endParaRPr lang="en-US" sz="1500" b="0" dirty="0"/>
                    </a:p>
                  </a:txBody>
                  <a:tcPr marL="57321" marR="57321" marT="28661" marB="2866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22</a:t>
                      </a:r>
                      <a:endParaRPr lang="en-US" sz="1500" b="0" dirty="0"/>
                    </a:p>
                  </a:txBody>
                  <a:tcPr marL="57321" marR="57321" marT="28661" marB="2866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[‘March’]</a:t>
                      </a:r>
                      <a:endParaRPr lang="en-US" sz="1500" b="0" dirty="0"/>
                    </a:p>
                  </a:txBody>
                  <a:tcPr marL="57321" marR="57321" marT="28661" marB="2866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4629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fetch</a:t>
                      </a:r>
                      <a:endParaRPr lang="en-US" sz="1500" b="0" dirty="0"/>
                    </a:p>
                  </a:txBody>
                  <a:tcPr marL="57321" marR="57321" marT="28661" marB="2866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23</a:t>
                      </a:r>
                      <a:endParaRPr lang="en-US" sz="1500" b="0" dirty="0"/>
                    </a:p>
                  </a:txBody>
                  <a:tcPr marL="57321" marR="57321" marT="28661" marB="2866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[‘May’]</a:t>
                      </a:r>
                      <a:endParaRPr lang="en-US" sz="1500" b="0" dirty="0"/>
                    </a:p>
                  </a:txBody>
                  <a:tcPr marL="57321" marR="57321" marT="28661" marB="2866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774636"/>
              </p:ext>
            </p:extLst>
          </p:nvPr>
        </p:nvGraphicFramePr>
        <p:xfrm>
          <a:off x="18393858" y="2278667"/>
          <a:ext cx="4049355" cy="649258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349785"/>
                <a:gridCol w="1349785"/>
                <a:gridCol w="1349785"/>
              </a:tblGrid>
              <a:tr h="324629">
                <a:tc>
                  <a:txBody>
                    <a:bodyPr/>
                    <a:lstStyle/>
                    <a:p>
                      <a:r>
                        <a:rPr lang="en-US" sz="1500" u="sng" dirty="0" smtClean="0"/>
                        <a:t>API Name</a:t>
                      </a:r>
                      <a:endParaRPr lang="en-US" sz="1500" b="0" u="sng" dirty="0"/>
                    </a:p>
                  </a:txBody>
                  <a:tcPr marL="57321" marR="57321" marT="28661" marB="28661"/>
                </a:tc>
                <a:tc>
                  <a:txBody>
                    <a:bodyPr/>
                    <a:lstStyle/>
                    <a:p>
                      <a:r>
                        <a:rPr lang="en-US" sz="1500" u="sng" dirty="0" err="1" smtClean="0"/>
                        <a:t>call_Time</a:t>
                      </a:r>
                      <a:endParaRPr lang="en-US" sz="1500" b="0" u="sng" dirty="0"/>
                    </a:p>
                  </a:txBody>
                  <a:tcPr marL="57321" marR="57321" marT="28661" marB="28661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results</a:t>
                      </a:r>
                      <a:endParaRPr lang="en-US" sz="1500" b="0" dirty="0"/>
                    </a:p>
                  </a:txBody>
                  <a:tcPr marL="57321" marR="57321" marT="28661" marB="28661"/>
                </a:tc>
              </a:tr>
              <a:tr h="324629">
                <a:tc>
                  <a:txBody>
                    <a:bodyPr/>
                    <a:lstStyle/>
                    <a:p>
                      <a:endParaRPr lang="en-US" sz="1500" b="0" dirty="0"/>
                    </a:p>
                  </a:txBody>
                  <a:tcPr marL="57321" marR="57321" marT="28661" marB="2866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/>
                    </a:p>
                  </a:txBody>
                  <a:tcPr marL="57321" marR="57321" marT="28661" marB="2866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/>
                    </a:p>
                  </a:txBody>
                  <a:tcPr marL="57321" marR="57321" marT="28661" marB="28661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046312"/>
              </p:ext>
            </p:extLst>
          </p:nvPr>
        </p:nvGraphicFramePr>
        <p:xfrm>
          <a:off x="12462746" y="2304687"/>
          <a:ext cx="4611205" cy="643066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922241"/>
                <a:gridCol w="922241"/>
                <a:gridCol w="922241"/>
                <a:gridCol w="922241"/>
                <a:gridCol w="922241"/>
              </a:tblGrid>
              <a:tr h="321533">
                <a:tc>
                  <a:txBody>
                    <a:bodyPr/>
                    <a:lstStyle/>
                    <a:p>
                      <a:r>
                        <a:rPr lang="en-US" sz="1500" u="sng" dirty="0" err="1" smtClean="0"/>
                        <a:t>ButtonID</a:t>
                      </a:r>
                      <a:endParaRPr lang="en-US" sz="1500" b="0" u="sng" dirty="0"/>
                    </a:p>
                  </a:txBody>
                  <a:tcPr marL="56775" marR="56775" marT="28387" marB="28387"/>
                </a:tc>
                <a:tc>
                  <a:txBody>
                    <a:bodyPr/>
                    <a:lstStyle/>
                    <a:p>
                      <a:r>
                        <a:rPr lang="en-US" sz="1500" u="sng" dirty="0" err="1" smtClean="0"/>
                        <a:t>X_range</a:t>
                      </a:r>
                      <a:endParaRPr lang="en-US" sz="1500" b="0" u="sng" dirty="0"/>
                    </a:p>
                  </a:txBody>
                  <a:tcPr marL="56775" marR="56775" marT="28387" marB="28387"/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/>
                        <a:t>Y_range</a:t>
                      </a:r>
                      <a:endParaRPr lang="en-US" sz="1500" b="0" dirty="0"/>
                    </a:p>
                  </a:txBody>
                  <a:tcPr marL="56775" marR="56775" marT="28387" marB="2838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API</a:t>
                      </a:r>
                      <a:endParaRPr lang="en-US" sz="1500" b="0" dirty="0"/>
                    </a:p>
                  </a:txBody>
                  <a:tcPr marL="56775" marR="56775" marT="28387" marB="28387"/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/>
                        <a:t>args</a:t>
                      </a:r>
                      <a:endParaRPr lang="en-US" sz="1500" b="0" dirty="0"/>
                    </a:p>
                  </a:txBody>
                  <a:tcPr marL="56775" marR="56775" marT="28387" marB="28387"/>
                </a:tc>
              </a:tr>
              <a:tr h="321533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1</a:t>
                      </a:r>
                      <a:endParaRPr lang="en-US" sz="1500" b="0" dirty="0"/>
                    </a:p>
                  </a:txBody>
                  <a:tcPr marL="56775" marR="56775" marT="28387" marB="2838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[13,73]</a:t>
                      </a:r>
                      <a:endParaRPr lang="en-US" sz="1500" b="0" dirty="0"/>
                    </a:p>
                  </a:txBody>
                  <a:tcPr marL="56775" marR="56775" marT="28387" marB="2838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[10,20]</a:t>
                      </a:r>
                      <a:endParaRPr lang="en-US" sz="1500" b="0" dirty="0"/>
                    </a:p>
                  </a:txBody>
                  <a:tcPr marL="56775" marR="56775" marT="28387" marB="2838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fetch</a:t>
                      </a:r>
                      <a:endParaRPr lang="en-US" sz="1500" b="0" dirty="0"/>
                    </a:p>
                  </a:txBody>
                  <a:tcPr marL="56775" marR="56775" marT="28387" marB="28387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[‘March’]</a:t>
                      </a:r>
                      <a:endParaRPr lang="en-US" sz="1500" b="0" dirty="0"/>
                    </a:p>
                  </a:txBody>
                  <a:tcPr marL="56775" marR="56775" marT="28387" marB="28387"/>
                </a:tc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279625"/>
              </p:ext>
            </p:extLst>
          </p:nvPr>
        </p:nvGraphicFramePr>
        <p:xfrm>
          <a:off x="18872379" y="3350435"/>
          <a:ext cx="3322419" cy="1298512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107473"/>
                <a:gridCol w="1107473"/>
                <a:gridCol w="1107473"/>
              </a:tblGrid>
              <a:tr h="324628">
                <a:tc>
                  <a:txBody>
                    <a:bodyPr/>
                    <a:lstStyle/>
                    <a:p>
                      <a:r>
                        <a:rPr lang="en-US" sz="1500" u="sng" dirty="0" smtClean="0"/>
                        <a:t>month</a:t>
                      </a:r>
                      <a:endParaRPr lang="en-US" sz="1500" b="0" u="sng" dirty="0"/>
                    </a:p>
                  </a:txBody>
                  <a:tcPr marL="57321" marR="57321" marT="28661" marB="28661"/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/>
                        <a:t>call_time</a:t>
                      </a:r>
                      <a:endParaRPr lang="en-US" sz="1500" b="0" dirty="0"/>
                    </a:p>
                  </a:txBody>
                  <a:tcPr marL="57321" marR="57321" marT="28661" marB="28661"/>
                </a:tc>
                <a:tc>
                  <a:txBody>
                    <a:bodyPr/>
                    <a:lstStyle/>
                    <a:p>
                      <a:r>
                        <a:rPr lang="en-US" sz="1500" u="sng" dirty="0" smtClean="0"/>
                        <a:t>results</a:t>
                      </a:r>
                      <a:endParaRPr lang="en-US" sz="1500" b="0" u="sng" dirty="0"/>
                    </a:p>
                  </a:txBody>
                  <a:tcPr marL="57321" marR="57321" marT="28661" marB="28661"/>
                </a:tc>
              </a:tr>
              <a:tr h="324628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‘June’</a:t>
                      </a:r>
                      <a:endParaRPr lang="en-US" sz="1500" b="0" dirty="0"/>
                    </a:p>
                  </a:txBody>
                  <a:tcPr marL="57321" marR="57321" marT="28661" marB="28661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21</a:t>
                      </a:r>
                      <a:endParaRPr lang="en-US" sz="1500" b="0" dirty="0"/>
                    </a:p>
                  </a:txBody>
                  <a:tcPr marL="57321" marR="57321" marT="28661" marB="28661"/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[24, 16, </a:t>
                      </a:r>
                      <a:r>
                        <a:rPr lang="mr-IN" sz="1500" dirty="0" smtClean="0"/>
                        <a:t>…</a:t>
                      </a:r>
                      <a:r>
                        <a:rPr lang="en-US" sz="1500" dirty="0" smtClean="0"/>
                        <a:t>]</a:t>
                      </a:r>
                      <a:endParaRPr lang="en-US" sz="1500" b="0" dirty="0"/>
                    </a:p>
                  </a:txBody>
                  <a:tcPr marL="57321" marR="57321" marT="28661" marB="28661"/>
                </a:tc>
              </a:tr>
              <a:tr h="324628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‘May’</a:t>
                      </a:r>
                      <a:endParaRPr lang="en-US" sz="1500" b="0" dirty="0"/>
                    </a:p>
                  </a:txBody>
                  <a:tcPr marL="57321" marR="57321" marT="28661" marB="2866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23</a:t>
                      </a:r>
                      <a:endParaRPr lang="en-US" sz="1500" b="0" dirty="0"/>
                    </a:p>
                  </a:txBody>
                  <a:tcPr marL="57321" marR="57321" marT="28661" marB="2866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[14,</a:t>
                      </a:r>
                      <a:r>
                        <a:rPr lang="en-US" sz="1500" baseline="0" dirty="0" smtClean="0"/>
                        <a:t> 22, </a:t>
                      </a:r>
                      <a:r>
                        <a:rPr lang="mr-IN" sz="1500" baseline="0" dirty="0" smtClean="0"/>
                        <a:t>…</a:t>
                      </a:r>
                      <a:r>
                        <a:rPr lang="en-US" sz="1500" baseline="0" dirty="0" smtClean="0"/>
                        <a:t>]</a:t>
                      </a:r>
                      <a:endParaRPr lang="en-US" sz="1500" b="0" dirty="0"/>
                    </a:p>
                  </a:txBody>
                  <a:tcPr marL="57321" marR="57321" marT="28661" marB="28661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4628">
                <a:tc>
                  <a:txBody>
                    <a:bodyPr/>
                    <a:lstStyle/>
                    <a:p>
                      <a:r>
                        <a:rPr lang="en-US" sz="1500" b="1" dirty="0" smtClean="0"/>
                        <a:t>‘March’</a:t>
                      </a:r>
                      <a:endParaRPr lang="en-US" sz="1500" b="1" dirty="0"/>
                    </a:p>
                  </a:txBody>
                  <a:tcPr marL="57321" marR="57321" marT="28661" marB="2866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/>
                        <a:t>22</a:t>
                      </a:r>
                      <a:endParaRPr lang="en-US" sz="1500" b="1" dirty="0"/>
                    </a:p>
                  </a:txBody>
                  <a:tcPr marL="57321" marR="57321" marT="28661" marB="2866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 smtClean="0"/>
                        <a:t>[6, 13, </a:t>
                      </a:r>
                      <a:r>
                        <a:rPr lang="mr-IN" sz="1500" b="1" dirty="0" smtClean="0"/>
                        <a:t>…</a:t>
                      </a:r>
                      <a:r>
                        <a:rPr lang="en-US" sz="1500" b="1" dirty="0" smtClean="0"/>
                        <a:t>]</a:t>
                      </a:r>
                      <a:endParaRPr lang="en-US" sz="1500" b="1" dirty="0"/>
                    </a:p>
                  </a:txBody>
                  <a:tcPr marL="57321" marR="57321" marT="28661" marB="2866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60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587236"/>
              </p:ext>
            </p:extLst>
          </p:nvPr>
        </p:nvGraphicFramePr>
        <p:xfrm>
          <a:off x="10614781" y="8047296"/>
          <a:ext cx="1376241" cy="315584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458747"/>
                <a:gridCol w="458747"/>
                <a:gridCol w="458747"/>
              </a:tblGrid>
              <a:tr h="78752">
                <a:tc>
                  <a:txBody>
                    <a:bodyPr/>
                    <a:lstStyle/>
                    <a:p>
                      <a:r>
                        <a:rPr lang="en-US" sz="300" u="sng" dirty="0" smtClean="0"/>
                        <a:t>API name</a:t>
                      </a:r>
                      <a:endParaRPr lang="en-US" sz="300" b="0" u="sng" dirty="0"/>
                    </a:p>
                  </a:txBody>
                  <a:tcPr marL="33176" marR="33176" marT="16588" marB="16588"/>
                </a:tc>
                <a:tc>
                  <a:txBody>
                    <a:bodyPr/>
                    <a:lstStyle/>
                    <a:p>
                      <a:r>
                        <a:rPr lang="en-US" sz="300" u="sng" dirty="0" smtClean="0"/>
                        <a:t>timestamp</a:t>
                      </a:r>
                      <a:endParaRPr lang="en-US" sz="300" b="0" u="sng" dirty="0"/>
                    </a:p>
                  </a:txBody>
                  <a:tcPr marL="33176" marR="33176" marT="16588" marB="16588"/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arguments</a:t>
                      </a:r>
                      <a:endParaRPr lang="en-US" sz="300" b="0" dirty="0"/>
                    </a:p>
                  </a:txBody>
                  <a:tcPr marL="33176" marR="33176" marT="16588" marB="16588"/>
                </a:tc>
              </a:tr>
              <a:tr h="78752">
                <a:tc>
                  <a:txBody>
                    <a:bodyPr/>
                    <a:lstStyle/>
                    <a:p>
                      <a:r>
                        <a:rPr lang="en-US" sz="300" b="1" dirty="0" smtClean="0"/>
                        <a:t>fetch</a:t>
                      </a:r>
                      <a:endParaRPr lang="en-US" sz="300" b="1" dirty="0"/>
                    </a:p>
                  </a:txBody>
                  <a:tcPr marL="33176" marR="33176" marT="16588" marB="16588"/>
                </a:tc>
                <a:tc>
                  <a:txBody>
                    <a:bodyPr/>
                    <a:lstStyle/>
                    <a:p>
                      <a:r>
                        <a:rPr lang="en-US" sz="300" b="1" dirty="0" smtClean="0"/>
                        <a:t>21</a:t>
                      </a:r>
                      <a:endParaRPr lang="en-US" sz="300" b="1" dirty="0"/>
                    </a:p>
                  </a:txBody>
                  <a:tcPr marL="33176" marR="33176" marT="16588" marB="16588"/>
                </a:tc>
                <a:tc>
                  <a:txBody>
                    <a:bodyPr/>
                    <a:lstStyle/>
                    <a:p>
                      <a:r>
                        <a:rPr lang="en-US" sz="300" b="1" dirty="0" smtClean="0"/>
                        <a:t>[‘June’]</a:t>
                      </a:r>
                      <a:endParaRPr lang="en-US" sz="300" b="1" dirty="0"/>
                    </a:p>
                  </a:txBody>
                  <a:tcPr marL="33176" marR="33176" marT="16588" marB="16588"/>
                </a:tc>
              </a:tr>
              <a:tr h="78752"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fetch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22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[‘March’]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8752"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fetch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23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[‘May’]</a:t>
                      </a:r>
                      <a:endParaRPr lang="en-US" sz="300" b="0" dirty="0"/>
                    </a:p>
                  </a:txBody>
                  <a:tcPr marL="33176" marR="33176" marT="16588" marB="1658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999317"/>
              </p:ext>
            </p:extLst>
          </p:nvPr>
        </p:nvGraphicFramePr>
        <p:xfrm>
          <a:off x="10620015" y="7362697"/>
          <a:ext cx="1990365" cy="299287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398073"/>
                <a:gridCol w="398073"/>
                <a:gridCol w="398073"/>
                <a:gridCol w="398073"/>
                <a:gridCol w="398073"/>
              </a:tblGrid>
              <a:tr h="181353">
                <a:tc>
                  <a:txBody>
                    <a:bodyPr/>
                    <a:lstStyle/>
                    <a:p>
                      <a:r>
                        <a:rPr lang="en-US" sz="500" u="sng" dirty="0" err="1" smtClean="0"/>
                        <a:t>ButtonID</a:t>
                      </a:r>
                      <a:endParaRPr lang="en-US" sz="500" b="0" u="sng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u="sng" dirty="0" err="1" smtClean="0"/>
                        <a:t>X_range</a:t>
                      </a:r>
                      <a:endParaRPr lang="en-US" sz="500" b="0" u="sng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err="1" smtClean="0"/>
                        <a:t>Y_range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API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err="1" smtClean="0"/>
                        <a:t>args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</a:tr>
              <a:tr h="99063"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1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[13,73]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[10,20]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fetch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[‘March’]</a:t>
                      </a:r>
                      <a:endParaRPr lang="en-US" sz="500" b="0" dirty="0"/>
                    </a:p>
                  </a:txBody>
                  <a:tcPr marL="41732" marR="41732" marT="20867" marB="20867"/>
                </a:tc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88557"/>
              </p:ext>
            </p:extLst>
          </p:nvPr>
        </p:nvGraphicFramePr>
        <p:xfrm>
          <a:off x="11015212" y="8348434"/>
          <a:ext cx="1412070" cy="470752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470690"/>
                <a:gridCol w="470690"/>
                <a:gridCol w="470690"/>
              </a:tblGrid>
              <a:tr h="98482">
                <a:tc>
                  <a:txBody>
                    <a:bodyPr/>
                    <a:lstStyle/>
                    <a:p>
                      <a:r>
                        <a:rPr lang="en-US" sz="500" u="sng" dirty="0" smtClean="0"/>
                        <a:t>month</a:t>
                      </a:r>
                      <a:endParaRPr lang="en-US" sz="500" b="0" u="sng" dirty="0"/>
                    </a:p>
                  </a:txBody>
                  <a:tcPr marL="41488" marR="41488" marT="20744" marB="20744"/>
                </a:tc>
                <a:tc>
                  <a:txBody>
                    <a:bodyPr/>
                    <a:lstStyle/>
                    <a:p>
                      <a:r>
                        <a:rPr lang="en-US" sz="500" dirty="0" err="1" smtClean="0"/>
                        <a:t>call_time</a:t>
                      </a:r>
                      <a:endParaRPr lang="en-US" sz="500" b="0" dirty="0"/>
                    </a:p>
                  </a:txBody>
                  <a:tcPr marL="41488" marR="41488" marT="20744" marB="20744"/>
                </a:tc>
                <a:tc>
                  <a:txBody>
                    <a:bodyPr/>
                    <a:lstStyle/>
                    <a:p>
                      <a:r>
                        <a:rPr lang="en-US" sz="500" u="sng" dirty="0" smtClean="0"/>
                        <a:t>results</a:t>
                      </a:r>
                      <a:endParaRPr lang="en-US" sz="500" b="0" u="sng" dirty="0"/>
                    </a:p>
                  </a:txBody>
                  <a:tcPr marL="41488" marR="41488" marT="20744" marB="20744"/>
                </a:tc>
              </a:tr>
              <a:tr h="98482"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‘June’</a:t>
                      </a:r>
                      <a:endParaRPr lang="en-US" sz="500" b="0" dirty="0"/>
                    </a:p>
                  </a:txBody>
                  <a:tcPr marL="41488" marR="41488" marT="20744" marB="20744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21</a:t>
                      </a:r>
                      <a:endParaRPr lang="en-US" sz="500" b="0" dirty="0"/>
                    </a:p>
                  </a:txBody>
                  <a:tcPr marL="41488" marR="41488" marT="20744" marB="20744"/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[24, 16, </a:t>
                      </a:r>
                      <a:r>
                        <a:rPr lang="mr-IN" sz="500" dirty="0" smtClean="0"/>
                        <a:t>…</a:t>
                      </a:r>
                      <a:r>
                        <a:rPr lang="en-US" sz="500" dirty="0" smtClean="0"/>
                        <a:t>]</a:t>
                      </a:r>
                      <a:endParaRPr lang="en-US" sz="500" b="0" dirty="0"/>
                    </a:p>
                  </a:txBody>
                  <a:tcPr marL="41488" marR="41488" marT="20744" marB="20744"/>
                </a:tc>
              </a:tr>
              <a:tr h="98482"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‘May’</a:t>
                      </a:r>
                      <a:endParaRPr lang="en-US" sz="500" b="0" dirty="0"/>
                    </a:p>
                  </a:txBody>
                  <a:tcPr marL="41488" marR="41488" marT="20744" marB="20744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23</a:t>
                      </a:r>
                      <a:endParaRPr lang="en-US" sz="500" b="0" dirty="0"/>
                    </a:p>
                  </a:txBody>
                  <a:tcPr marL="41488" marR="41488" marT="20744" marB="20744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dirty="0" smtClean="0"/>
                        <a:t>[14,</a:t>
                      </a:r>
                      <a:r>
                        <a:rPr lang="en-US" sz="500" baseline="0" dirty="0" smtClean="0"/>
                        <a:t> 22, </a:t>
                      </a:r>
                      <a:r>
                        <a:rPr lang="mr-IN" sz="500" baseline="0" dirty="0" smtClean="0"/>
                        <a:t>…</a:t>
                      </a:r>
                      <a:r>
                        <a:rPr lang="en-US" sz="500" baseline="0" dirty="0" smtClean="0"/>
                        <a:t>]</a:t>
                      </a:r>
                      <a:endParaRPr lang="en-US" sz="500" b="0" dirty="0"/>
                    </a:p>
                  </a:txBody>
                  <a:tcPr marL="41488" marR="41488" marT="20744" marB="20744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98482">
                <a:tc>
                  <a:txBody>
                    <a:bodyPr/>
                    <a:lstStyle/>
                    <a:p>
                      <a:r>
                        <a:rPr lang="en-US" sz="500" b="1" dirty="0" smtClean="0"/>
                        <a:t>‘March’</a:t>
                      </a:r>
                      <a:endParaRPr lang="en-US" sz="500" b="1" dirty="0"/>
                    </a:p>
                  </a:txBody>
                  <a:tcPr marL="41488" marR="41488" marT="20744" marB="2074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b="1" dirty="0" smtClean="0"/>
                        <a:t>22</a:t>
                      </a:r>
                      <a:endParaRPr lang="en-US" sz="500" b="1" dirty="0"/>
                    </a:p>
                  </a:txBody>
                  <a:tcPr marL="41488" marR="41488" marT="20744" marB="2074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00" b="1" dirty="0" smtClean="0"/>
                        <a:t>[6, 13, </a:t>
                      </a:r>
                      <a:r>
                        <a:rPr lang="mr-IN" sz="500" b="1" dirty="0" smtClean="0"/>
                        <a:t>…</a:t>
                      </a:r>
                      <a:r>
                        <a:rPr lang="en-US" sz="500" b="1" dirty="0" smtClean="0"/>
                        <a:t>]</a:t>
                      </a:r>
                      <a:endParaRPr lang="en-US" sz="500" b="1" dirty="0"/>
                    </a:p>
                  </a:txBody>
                  <a:tcPr marL="41488" marR="41488" marT="20744" marB="20744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783" y="5596642"/>
            <a:ext cx="6454718" cy="64547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777" y="7497608"/>
            <a:ext cx="1326393" cy="1326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State: the </a:t>
            </a:r>
            <a:r>
              <a:rPr lang="en-US" dirty="0" err="1" smtClean="0"/>
              <a:t>Async</a:t>
            </a:r>
            <a:r>
              <a:rPr lang="en-US" dirty="0" smtClean="0"/>
              <a:t>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Buttons I pushed 			</a:t>
            </a:r>
            <a:r>
              <a:rPr lang="en-US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(7)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Requests I caused			</a:t>
            </a:r>
            <a:r>
              <a:rPr lang="en-US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(5)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Responses on display		</a:t>
            </a:r>
            <a:r>
              <a:rPr lang="en-US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(3)</a:t>
            </a:r>
          </a:p>
          <a:p>
            <a:pPr marL="914400" indent="-914400">
              <a:buSzPct val="80000"/>
              <a:buFont typeface="+mj-lt"/>
              <a:buAutoNum type="arabicPeriod"/>
            </a:pPr>
            <a:r>
              <a:rPr lang="en-US" dirty="0" smtClean="0"/>
              <a:t>Correspondences between </a:t>
            </a:r>
            <a:br>
              <a:rPr lang="en-US" dirty="0" smtClean="0"/>
            </a:br>
            <a:r>
              <a:rPr lang="en-US" dirty="0" smtClean="0"/>
              <a:t>requests </a:t>
            </a:r>
            <a:r>
              <a:rPr lang="en-US" dirty="0"/>
              <a:t>and responses</a:t>
            </a:r>
            <a:br>
              <a:rPr lang="en-US" dirty="0"/>
            </a:br>
            <a:r>
              <a:rPr lang="en-US" dirty="0"/>
              <a:t>						</a:t>
            </a:r>
            <a:endParaRPr lang="en-US" dirty="0" smtClean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36292" y="7292898"/>
            <a:ext cx="6570506" cy="6423102"/>
            <a:chOff x="9995338" y="409903"/>
            <a:chExt cx="13611460" cy="13306097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9" t="2911" r="5442" b="2599"/>
            <a:stretch/>
          </p:blipFill>
          <p:spPr>
            <a:xfrm>
              <a:off x="10594428" y="409903"/>
              <a:ext cx="13012370" cy="13306097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9995338" y="4225158"/>
              <a:ext cx="6085491" cy="6800812"/>
            </a:xfrm>
            <a:custGeom>
              <a:avLst/>
              <a:gdLst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639614 w 6085490"/>
                <a:gd name="connsiteY9" fmla="*/ 3184634 h 6716110"/>
                <a:gd name="connsiteX10" fmla="*/ 1954924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1954924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1955542 w 6085490"/>
                <a:gd name="connsiteY22" fmla="*/ 6415020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955542 w 6085490"/>
                <a:gd name="connsiteY22" fmla="*/ 6415020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20606 w 6085490"/>
                <a:gd name="connsiteY6" fmla="*/ 2296819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20606 w 6085490"/>
                <a:gd name="connsiteY6" fmla="*/ 2296819 h 6716110"/>
                <a:gd name="connsiteX7" fmla="*/ 1522146 w 6085490"/>
                <a:gd name="connsiteY7" fmla="*/ 2625730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45285"/>
                <a:gd name="connsiteX1" fmla="*/ 1387365 w 6085490"/>
                <a:gd name="connsiteY1" fmla="*/ 0 h 6745285"/>
                <a:gd name="connsiteX2" fmla="*/ 2427890 w 6085490"/>
                <a:gd name="connsiteY2" fmla="*/ 157655 h 6745285"/>
                <a:gd name="connsiteX3" fmla="*/ 3279228 w 6085490"/>
                <a:gd name="connsiteY3" fmla="*/ 220717 h 6745285"/>
                <a:gd name="connsiteX4" fmla="*/ 2144110 w 6085490"/>
                <a:gd name="connsiteY4" fmla="*/ 2144110 h 6745285"/>
                <a:gd name="connsiteX5" fmla="*/ 1702676 w 6085490"/>
                <a:gd name="connsiteY5" fmla="*/ 2207172 h 6745285"/>
                <a:gd name="connsiteX6" fmla="*/ 1720606 w 6085490"/>
                <a:gd name="connsiteY6" fmla="*/ 2296819 h 6745285"/>
                <a:gd name="connsiteX7" fmla="*/ 1522146 w 6085490"/>
                <a:gd name="connsiteY7" fmla="*/ 2625730 h 6745285"/>
                <a:gd name="connsiteX8" fmla="*/ 1481959 w 6085490"/>
                <a:gd name="connsiteY8" fmla="*/ 2963917 h 6745285"/>
                <a:gd name="connsiteX9" fmla="*/ 1729261 w 6085490"/>
                <a:gd name="connsiteY9" fmla="*/ 3077057 h 6745285"/>
                <a:gd name="connsiteX10" fmla="*/ 2008712 w 6085490"/>
                <a:gd name="connsiteY10" fmla="*/ 3342289 h 6745285"/>
                <a:gd name="connsiteX11" fmla="*/ 2900855 w 6085490"/>
                <a:gd name="connsiteY11" fmla="*/ 3594538 h 6745285"/>
                <a:gd name="connsiteX12" fmla="*/ 3184634 w 6085490"/>
                <a:gd name="connsiteY12" fmla="*/ 3689131 h 6745285"/>
                <a:gd name="connsiteX13" fmla="*/ 3778778 w 6085490"/>
                <a:gd name="connsiteY13" fmla="*/ 4050191 h 6745285"/>
                <a:gd name="connsiteX14" fmla="*/ 4067503 w 6085490"/>
                <a:gd name="connsiteY14" fmla="*/ 4234432 h 6745285"/>
                <a:gd name="connsiteX15" fmla="*/ 4382814 w 6085490"/>
                <a:gd name="connsiteY15" fmla="*/ 4477407 h 6745285"/>
                <a:gd name="connsiteX16" fmla="*/ 5864772 w 6085490"/>
                <a:gd name="connsiteY16" fmla="*/ 5202620 h 6745285"/>
                <a:gd name="connsiteX17" fmla="*/ 6085490 w 6085490"/>
                <a:gd name="connsiteY17" fmla="*/ 5707117 h 6745285"/>
                <a:gd name="connsiteX18" fmla="*/ 5013434 w 6085490"/>
                <a:gd name="connsiteY18" fmla="*/ 6463862 h 6745285"/>
                <a:gd name="connsiteX19" fmla="*/ 3531476 w 6085490"/>
                <a:gd name="connsiteY19" fmla="*/ 6716110 h 6745285"/>
                <a:gd name="connsiteX20" fmla="*/ 2396359 w 6085490"/>
                <a:gd name="connsiteY20" fmla="*/ 6621517 h 6745285"/>
                <a:gd name="connsiteX21" fmla="*/ 2403778 w 6085490"/>
                <a:gd name="connsiteY21" fmla="*/ 6737750 h 6745285"/>
                <a:gd name="connsiteX22" fmla="*/ 1830036 w 6085490"/>
                <a:gd name="connsiteY22" fmla="*/ 6343302 h 6745285"/>
                <a:gd name="connsiteX23" fmla="*/ 1608083 w 6085490"/>
                <a:gd name="connsiteY23" fmla="*/ 6400800 h 6745285"/>
                <a:gd name="connsiteX24" fmla="*/ 977462 w 6085490"/>
                <a:gd name="connsiteY24" fmla="*/ 6589986 h 6745285"/>
                <a:gd name="connsiteX25" fmla="*/ 0 w 6085490"/>
                <a:gd name="connsiteY25" fmla="*/ 6495393 h 6745285"/>
                <a:gd name="connsiteX26" fmla="*/ 63062 w 6085490"/>
                <a:gd name="connsiteY26" fmla="*/ 346841 h 6745285"/>
                <a:gd name="connsiteX0" fmla="*/ 63062 w 6085490"/>
                <a:gd name="connsiteY0" fmla="*/ 346841 h 6800811"/>
                <a:gd name="connsiteX1" fmla="*/ 1387365 w 6085490"/>
                <a:gd name="connsiteY1" fmla="*/ 0 h 6800811"/>
                <a:gd name="connsiteX2" fmla="*/ 2427890 w 6085490"/>
                <a:gd name="connsiteY2" fmla="*/ 157655 h 6800811"/>
                <a:gd name="connsiteX3" fmla="*/ 3279228 w 6085490"/>
                <a:gd name="connsiteY3" fmla="*/ 220717 h 6800811"/>
                <a:gd name="connsiteX4" fmla="*/ 2144110 w 6085490"/>
                <a:gd name="connsiteY4" fmla="*/ 2144110 h 6800811"/>
                <a:gd name="connsiteX5" fmla="*/ 1702676 w 6085490"/>
                <a:gd name="connsiteY5" fmla="*/ 2207172 h 6800811"/>
                <a:gd name="connsiteX6" fmla="*/ 1720606 w 6085490"/>
                <a:gd name="connsiteY6" fmla="*/ 2296819 h 6800811"/>
                <a:gd name="connsiteX7" fmla="*/ 1522146 w 6085490"/>
                <a:gd name="connsiteY7" fmla="*/ 2625730 h 6800811"/>
                <a:gd name="connsiteX8" fmla="*/ 1481959 w 6085490"/>
                <a:gd name="connsiteY8" fmla="*/ 2963917 h 6800811"/>
                <a:gd name="connsiteX9" fmla="*/ 1729261 w 6085490"/>
                <a:gd name="connsiteY9" fmla="*/ 3077057 h 6800811"/>
                <a:gd name="connsiteX10" fmla="*/ 2008712 w 6085490"/>
                <a:gd name="connsiteY10" fmla="*/ 3342289 h 6800811"/>
                <a:gd name="connsiteX11" fmla="*/ 2900855 w 6085490"/>
                <a:gd name="connsiteY11" fmla="*/ 3594538 h 6800811"/>
                <a:gd name="connsiteX12" fmla="*/ 3184634 w 6085490"/>
                <a:gd name="connsiteY12" fmla="*/ 3689131 h 6800811"/>
                <a:gd name="connsiteX13" fmla="*/ 3778778 w 6085490"/>
                <a:gd name="connsiteY13" fmla="*/ 4050191 h 6800811"/>
                <a:gd name="connsiteX14" fmla="*/ 4067503 w 6085490"/>
                <a:gd name="connsiteY14" fmla="*/ 4234432 h 6800811"/>
                <a:gd name="connsiteX15" fmla="*/ 4382814 w 6085490"/>
                <a:gd name="connsiteY15" fmla="*/ 4477407 h 6800811"/>
                <a:gd name="connsiteX16" fmla="*/ 5864772 w 6085490"/>
                <a:gd name="connsiteY16" fmla="*/ 5202620 h 6800811"/>
                <a:gd name="connsiteX17" fmla="*/ 6085490 w 6085490"/>
                <a:gd name="connsiteY17" fmla="*/ 5707117 h 6800811"/>
                <a:gd name="connsiteX18" fmla="*/ 5013434 w 6085490"/>
                <a:gd name="connsiteY18" fmla="*/ 6463862 h 6800811"/>
                <a:gd name="connsiteX19" fmla="*/ 3531476 w 6085490"/>
                <a:gd name="connsiteY19" fmla="*/ 6716110 h 6800811"/>
                <a:gd name="connsiteX20" fmla="*/ 2790806 w 6085490"/>
                <a:gd name="connsiteY20" fmla="*/ 6800811 h 6800811"/>
                <a:gd name="connsiteX21" fmla="*/ 2403778 w 6085490"/>
                <a:gd name="connsiteY21" fmla="*/ 6737750 h 6800811"/>
                <a:gd name="connsiteX22" fmla="*/ 1830036 w 6085490"/>
                <a:gd name="connsiteY22" fmla="*/ 6343302 h 6800811"/>
                <a:gd name="connsiteX23" fmla="*/ 1608083 w 6085490"/>
                <a:gd name="connsiteY23" fmla="*/ 6400800 h 6800811"/>
                <a:gd name="connsiteX24" fmla="*/ 977462 w 6085490"/>
                <a:gd name="connsiteY24" fmla="*/ 6589986 h 6800811"/>
                <a:gd name="connsiteX25" fmla="*/ 0 w 6085490"/>
                <a:gd name="connsiteY25" fmla="*/ 6495393 h 6800811"/>
                <a:gd name="connsiteX26" fmla="*/ 63062 w 6085490"/>
                <a:gd name="connsiteY26" fmla="*/ 346841 h 68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85490" h="6800811">
                  <a:moveTo>
                    <a:pt x="63062" y="346841"/>
                  </a:moveTo>
                  <a:lnTo>
                    <a:pt x="1387365" y="0"/>
                  </a:lnTo>
                  <a:lnTo>
                    <a:pt x="2427890" y="157655"/>
                  </a:lnTo>
                  <a:lnTo>
                    <a:pt x="3279228" y="220717"/>
                  </a:lnTo>
                  <a:lnTo>
                    <a:pt x="2144110" y="2144110"/>
                  </a:lnTo>
                  <a:cubicBezTo>
                    <a:pt x="1996965" y="2165131"/>
                    <a:pt x="1773260" y="2181721"/>
                    <a:pt x="1702676" y="2207172"/>
                  </a:cubicBezTo>
                  <a:cubicBezTo>
                    <a:pt x="1632092" y="2232623"/>
                    <a:pt x="1750694" y="2227059"/>
                    <a:pt x="1720606" y="2296819"/>
                  </a:cubicBezTo>
                  <a:cubicBezTo>
                    <a:pt x="1690518" y="2366579"/>
                    <a:pt x="1588299" y="2516093"/>
                    <a:pt x="1522146" y="2625730"/>
                  </a:cubicBezTo>
                  <a:lnTo>
                    <a:pt x="1481959" y="2963917"/>
                  </a:lnTo>
                  <a:lnTo>
                    <a:pt x="1729261" y="3077057"/>
                  </a:lnTo>
                  <a:lnTo>
                    <a:pt x="2008712" y="3342289"/>
                  </a:lnTo>
                  <a:lnTo>
                    <a:pt x="2900855" y="3594538"/>
                  </a:lnTo>
                  <a:lnTo>
                    <a:pt x="3184634" y="3689131"/>
                  </a:lnTo>
                  <a:lnTo>
                    <a:pt x="3778778" y="4050191"/>
                  </a:lnTo>
                  <a:lnTo>
                    <a:pt x="4067503" y="4234432"/>
                  </a:lnTo>
                  <a:lnTo>
                    <a:pt x="4382814" y="4477407"/>
                  </a:lnTo>
                  <a:lnTo>
                    <a:pt x="5864772" y="5202620"/>
                  </a:lnTo>
                  <a:lnTo>
                    <a:pt x="6085490" y="5707117"/>
                  </a:lnTo>
                  <a:lnTo>
                    <a:pt x="5013434" y="6463862"/>
                  </a:lnTo>
                  <a:lnTo>
                    <a:pt x="3531476" y="6716110"/>
                  </a:lnTo>
                  <a:lnTo>
                    <a:pt x="2790806" y="6800811"/>
                  </a:lnTo>
                  <a:cubicBezTo>
                    <a:pt x="2685702" y="6779790"/>
                    <a:pt x="2563906" y="6814002"/>
                    <a:pt x="2403778" y="6737750"/>
                  </a:cubicBezTo>
                  <a:cubicBezTo>
                    <a:pt x="2243650" y="6661499"/>
                    <a:pt x="1962652" y="6399460"/>
                    <a:pt x="1830036" y="6343302"/>
                  </a:cubicBezTo>
                  <a:cubicBezTo>
                    <a:pt x="1697420" y="6287144"/>
                    <a:pt x="1723903" y="6405540"/>
                    <a:pt x="1608083" y="6400800"/>
                  </a:cubicBezTo>
                  <a:lnTo>
                    <a:pt x="977462" y="6589986"/>
                  </a:lnTo>
                  <a:lnTo>
                    <a:pt x="0" y="6495393"/>
                  </a:lnTo>
                  <a:lnTo>
                    <a:pt x="63062" y="346841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2399764" y="8309371"/>
            <a:ext cx="6557309" cy="168212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32692"/>
          <a:stretch/>
        </p:blipFill>
        <p:spPr>
          <a:xfrm rot="21127439">
            <a:off x="11450682" y="7401085"/>
            <a:ext cx="1333500" cy="8001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20015141">
            <a:off x="21394988" y="10982657"/>
            <a:ext cx="2327491" cy="7566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Latency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26E2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 rot="830074">
            <a:off x="14282704" y="7732935"/>
            <a:ext cx="3244478" cy="12182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Intermittent/</a:t>
            </a:r>
            <a:r>
              <a:rPr kumimoji="0" lang="en-US" sz="3000" b="0" i="0" u="none" strike="noStrike" cap="none" spc="0" normalizeH="0" baseline="0" dirty="0" err="1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Lossy</a:t>
            </a: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b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perception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F26E2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8417010" y="5023875"/>
            <a:ext cx="4865114" cy="1872307"/>
            <a:chOff x="18417010" y="5023875"/>
            <a:chExt cx="4865114" cy="1872307"/>
          </a:xfrm>
        </p:grpSpPr>
        <p:sp>
          <p:nvSpPr>
            <p:cNvPr id="19" name="TextBox 18"/>
            <p:cNvSpPr txBox="1"/>
            <p:nvPr/>
          </p:nvSpPr>
          <p:spPr>
            <a:xfrm>
              <a:off x="18417010" y="5023875"/>
              <a:ext cx="4865114" cy="1872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dirty="0" err="1" smtClean="0">
                  <a:solidFill>
                    <a:srgbClr val="F26E20"/>
                  </a:solidFill>
                </a:rPr>
                <a:t>V</a:t>
              </a:r>
              <a:r>
                <a:rPr lang="en-US" baseline="-25000" dirty="0" err="1" smtClean="0">
                  <a:solidFill>
                    <a:srgbClr val="F26E20"/>
                  </a:solidFill>
                </a:rPr>
                <a:t>t</a:t>
              </a:r>
              <a:r>
                <a:rPr lang="en-US" dirty="0" smtClean="0">
                  <a:solidFill>
                    <a:srgbClr val="F26E20"/>
                  </a:solidFill>
                </a:rPr>
                <a:t>    M</a:t>
              </a:r>
              <a:r>
                <a:rPr lang="en-US" baseline="-25000" dirty="0" smtClean="0">
                  <a:solidFill>
                    <a:srgbClr val="F26E20"/>
                  </a:solidFill>
                </a:rPr>
                <a:t>t</a:t>
              </a:r>
              <a:endParaRPr kumimoji="0" lang="en-US" sz="3000" b="0" i="0" u="none" strike="noStrike" cap="none" spc="0" normalizeH="0" baseline="-25000" dirty="0" smtClean="0">
                <a:ln>
                  <a:noFill/>
                </a:ln>
                <a:solidFill>
                  <a:srgbClr val="F26E20"/>
                </a:solidFill>
                <a:effectLst/>
                <a:uFillTx/>
                <a:sym typeface="Helvetica"/>
              </a:endParaRPr>
            </a:p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 err="1" smtClean="0">
                  <a:ln>
                    <a:noFill/>
                  </a:ln>
                  <a:solidFill>
                    <a:srgbClr val="F26E2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Lossy</a:t>
              </a:r>
              <a:r>
                <a:rPr kumimoji="0" lang="en-US" sz="3000" b="0" i="0" u="none" strike="noStrike" cap="none" spc="0" normalizeH="0" baseline="0" dirty="0" smtClean="0">
                  <a:ln>
                    <a:noFill/>
                  </a:ln>
                  <a:solidFill>
                    <a:srgbClr val="F26E2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 memory of</a:t>
              </a:r>
              <a:r>
                <a:rPr kumimoji="0" lang="en-US" sz="3000" b="0" i="0" u="none" strike="noStrike" cap="none" spc="0" normalizeH="0" dirty="0" smtClean="0">
                  <a:ln>
                    <a:noFill/>
                  </a:ln>
                  <a:solidFill>
                    <a:srgbClr val="F26E2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 visual and</a:t>
              </a:r>
              <a:br>
                <a:rPr kumimoji="0" lang="en-US" sz="3000" b="0" i="0" u="none" strike="noStrike" cap="none" spc="0" normalizeH="0" dirty="0" smtClean="0">
                  <a:ln>
                    <a:noFill/>
                  </a:ln>
                  <a:solidFill>
                    <a:srgbClr val="F26E2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</a:br>
              <a:r>
                <a:rPr kumimoji="0" lang="en-US" sz="3000" b="0" i="0" u="none" strike="noStrike" cap="none" spc="0" normalizeH="0" dirty="0" smtClean="0">
                  <a:ln>
                    <a:noFill/>
                  </a:ln>
                  <a:solidFill>
                    <a:srgbClr val="F26E2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semantic history</a:t>
              </a: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F26E2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0216236" y="5083556"/>
              <a:ext cx="423609" cy="221635"/>
              <a:chOff x="20689887" y="4828032"/>
              <a:chExt cx="305644" cy="221635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0689887" y="4828032"/>
                <a:ext cx="159680" cy="221635"/>
              </a:xfrm>
              <a:prstGeom prst="line">
                <a:avLst/>
              </a:prstGeom>
              <a:noFill/>
              <a:ln w="25400" cap="flat">
                <a:solidFill>
                  <a:srgbClr val="F26E2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 flipV="1">
                <a:off x="20835851" y="4828032"/>
                <a:ext cx="159680" cy="221635"/>
              </a:xfrm>
              <a:prstGeom prst="line">
                <a:avLst/>
              </a:prstGeom>
              <a:noFill/>
              <a:ln w="25400" cap="flat">
                <a:solidFill>
                  <a:srgbClr val="F26E2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20997958" y="5083555"/>
              <a:ext cx="423609" cy="221635"/>
              <a:chOff x="20689887" y="4828032"/>
              <a:chExt cx="305644" cy="221635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20689887" y="4828032"/>
                <a:ext cx="159680" cy="221635"/>
              </a:xfrm>
              <a:prstGeom prst="line">
                <a:avLst/>
              </a:prstGeom>
              <a:noFill/>
              <a:ln w="25400" cap="flat">
                <a:solidFill>
                  <a:srgbClr val="F26E2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20835851" y="4828032"/>
                <a:ext cx="159680" cy="221635"/>
              </a:xfrm>
              <a:prstGeom prst="line">
                <a:avLst/>
              </a:prstGeom>
              <a:noFill/>
              <a:ln w="25400" cap="flat">
                <a:solidFill>
                  <a:srgbClr val="F26E2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cxnSp>
        <p:nvCxnSpPr>
          <p:cNvPr id="29" name="Straight Connector 28"/>
          <p:cNvCxnSpPr/>
          <p:nvPr/>
        </p:nvCxnSpPr>
        <p:spPr>
          <a:xfrm>
            <a:off x="12399764" y="9601200"/>
            <a:ext cx="5121390" cy="281627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TextBox 52"/>
          <p:cNvSpPr txBox="1"/>
          <p:nvPr/>
        </p:nvSpPr>
        <p:spPr>
          <a:xfrm>
            <a:off x="14891658" y="2906362"/>
            <a:ext cx="8360228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Visualize the </a:t>
            </a:r>
            <a:r>
              <a:rPr kumimoji="0" lang="en-US" sz="5400" b="0" i="0" u="none" strike="noStrike" cap="none" spc="0" normalizeH="0" baseline="0" dirty="0" err="1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async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state!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490589" y="7028747"/>
            <a:ext cx="2342123" cy="1934046"/>
            <a:chOff x="10434414" y="6968160"/>
            <a:chExt cx="2466105" cy="2301989"/>
          </a:xfrm>
        </p:grpSpPr>
        <p:sp>
          <p:nvSpPr>
            <p:cNvPr id="9" name="Rectangle 8"/>
            <p:cNvSpPr/>
            <p:nvPr/>
          </p:nvSpPr>
          <p:spPr>
            <a:xfrm rot="21005328">
              <a:off x="10434414" y="6968160"/>
              <a:ext cx="2421018" cy="230198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/>
            <a:srcRect l="11900" t="41789" r="21046" b="39675"/>
            <a:stretch/>
          </p:blipFill>
          <p:spPr>
            <a:xfrm rot="21025889">
              <a:off x="10541976" y="7670141"/>
              <a:ext cx="2358543" cy="10548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6317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276350" y="3230977"/>
            <a:ext cx="11917363" cy="82946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Option 2: overlaid </a:t>
            </a:r>
            <a:r>
              <a:rPr lang="en-US" dirty="0" err="1" smtClean="0"/>
              <a:t>async</a:t>
            </a:r>
            <a:r>
              <a:rPr lang="en-US" dirty="0" smtClean="0"/>
              <a:t> chronicle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Immediate rendering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out-of-order response arrival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lower-latency feedback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Order-restoring visualization</a:t>
            </a:r>
          </a:p>
          <a:p>
            <a:pPr lvl="1">
              <a:lnSpc>
                <a:spcPct val="150000"/>
              </a:lnSpc>
            </a:pPr>
            <a:r>
              <a:rPr lang="en-US" dirty="0" err="1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recency</a:t>
            </a:r>
            <a:r>
              <a:rPr lang="en-US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 =&gt; color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request/response correspondence: color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bounded history</a:t>
            </a:r>
          </a:p>
          <a:p>
            <a:pPr lvl="1">
              <a:lnSpc>
                <a:spcPct val="150000"/>
              </a:lnSpc>
            </a:pPr>
            <a:endParaRPr lang="en-US" dirty="0" smtClean="0"/>
          </a:p>
          <a:p>
            <a:pPr lvl="1">
              <a:lnSpc>
                <a:spcPct val="150000"/>
              </a:lnSpc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Chronicled Interaction: Overlay</a:t>
            </a:r>
            <a:endParaRPr lang="en-US" dirty="0"/>
          </a:p>
        </p:txBody>
      </p:sp>
      <p:pic>
        <p:nvPicPr>
          <p:cNvPr id="4" name="chronicles_overlay">
            <a:hlinkClick r:id="" action="ppaction://media"/>
          </p:cNvPr>
          <p:cNvPicPr>
            <a:picLocks noGrp="1" noChangeAspect="1"/>
          </p:cNvPicPr>
          <p:nvPr>
            <p:ph sz="half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93713" y="4684713"/>
            <a:ext cx="10412412" cy="5384800"/>
          </a:xfrm>
        </p:spPr>
      </p:pic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276350" y="3230977"/>
            <a:ext cx="11917363" cy="82946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Option 3: spatial </a:t>
            </a:r>
            <a:r>
              <a:rPr lang="en-US" dirty="0" err="1" smtClean="0"/>
              <a:t>async</a:t>
            </a:r>
            <a:r>
              <a:rPr lang="en-US" dirty="0" smtClean="0"/>
              <a:t> chronicle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Immediate rendering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out-of-order response arrival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lower-latency feedback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Order-restoring visualization</a:t>
            </a:r>
          </a:p>
          <a:p>
            <a:pPr lvl="1">
              <a:lnSpc>
                <a:spcPct val="150000"/>
              </a:lnSpc>
            </a:pPr>
            <a:r>
              <a:rPr lang="en-US" dirty="0" err="1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recency</a:t>
            </a:r>
            <a:r>
              <a:rPr lang="en-US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 =&gt; color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request/response correspondence: label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bounded history</a:t>
            </a:r>
          </a:p>
          <a:p>
            <a:pPr lvl="1">
              <a:lnSpc>
                <a:spcPct val="150000"/>
              </a:lnSpc>
            </a:pPr>
            <a:endParaRPr lang="en-US" dirty="0" smtClean="0"/>
          </a:p>
          <a:p>
            <a:pPr lvl="1">
              <a:lnSpc>
                <a:spcPct val="150000"/>
              </a:lnSpc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Chronicled Interaction: Small Multiples</a:t>
            </a:r>
            <a:endParaRPr lang="en-US" dirty="0"/>
          </a:p>
        </p:txBody>
      </p:sp>
      <p:pic>
        <p:nvPicPr>
          <p:cNvPr id="23" name="chronicles_multiples">
            <a:hlinkClick r:id="" action="ppaction://media"/>
          </p:cNvPr>
          <p:cNvPicPr>
            <a:picLocks noGrp="1" noChangeAspect="1"/>
          </p:cNvPicPr>
          <p:nvPr>
            <p:ph sz="half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93713" y="5300663"/>
            <a:ext cx="10412412" cy="4154487"/>
          </a:xfrm>
        </p:spPr>
      </p:pic>
    </p:spTree>
    <p:extLst>
      <p:ext uri="{BB962C8B-B14F-4D97-AF65-F5344CB8AC3E}">
        <p14:creationId xmlns:p14="http://schemas.microsoft.com/office/powerpoint/2010/main" val="1668989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High latency (blue):</a:t>
            </a:r>
          </a:p>
          <a:p>
            <a:pPr lvl="1"/>
            <a:r>
              <a:rPr lang="en-US" dirty="0" smtClean="0"/>
              <a:t>Chronicles improve completion time vs. Serial</a:t>
            </a:r>
          </a:p>
          <a:p>
            <a:r>
              <a:rPr lang="en-US" dirty="0" smtClean="0"/>
              <a:t>Low latency (red):</a:t>
            </a:r>
          </a:p>
          <a:p>
            <a:pPr lvl="1"/>
            <a:r>
              <a:rPr lang="en-US" dirty="0" smtClean="0"/>
              <a:t>Serial dominates Chronicles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Studies: Completion Time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0913" y="4237463"/>
            <a:ext cx="10457603" cy="648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54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276350" y="3230977"/>
            <a:ext cx="11885826" cy="8294687"/>
          </a:xfrm>
        </p:spPr>
        <p:txBody>
          <a:bodyPr/>
          <a:lstStyle/>
          <a:p>
            <a:r>
              <a:rPr lang="en-US" dirty="0" smtClean="0"/>
              <a:t>Many discrete </a:t>
            </a:r>
            <a:r>
              <a:rPr lang="en-US" dirty="0"/>
              <a:t>low-latency tasks x -&gt; </a:t>
            </a:r>
            <a:r>
              <a:rPr lang="en-US" dirty="0" smtClean="0"/>
              <a:t>T(x</a:t>
            </a:r>
            <a:r>
              <a:rPr lang="en-US" dirty="0"/>
              <a:t>)</a:t>
            </a:r>
          </a:p>
          <a:p>
            <a:r>
              <a:rPr lang="en-US" dirty="0" smtClean="0"/>
              <a:t>Multi-user</a:t>
            </a:r>
          </a:p>
          <a:p>
            <a:r>
              <a:rPr lang="en-US" dirty="0" smtClean="0"/>
              <a:t>Concurrent, session-oriented</a:t>
            </a:r>
          </a:p>
          <a:p>
            <a:r>
              <a:rPr lang="en-US" dirty="0" smtClean="0"/>
              <a:t>Mutable state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 and Services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0" y="2284092"/>
            <a:ext cx="1682336" cy="1682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3805" y="2386752"/>
            <a:ext cx="1651000" cy="165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1244" y="7708790"/>
            <a:ext cx="1691688" cy="1691688"/>
          </a:xfrm>
          <a:prstGeom prst="rect">
            <a:avLst/>
          </a:prstGeom>
        </p:spPr>
      </p:pic>
      <p:cxnSp>
        <p:nvCxnSpPr>
          <p:cNvPr id="12" name="Curved Connector 11"/>
          <p:cNvCxnSpPr>
            <a:stCxn id="8" idx="3"/>
            <a:endCxn id="70" idx="0"/>
          </p:cNvCxnSpPr>
          <p:nvPr/>
        </p:nvCxnSpPr>
        <p:spPr>
          <a:xfrm>
            <a:off x="16795336" y="3125260"/>
            <a:ext cx="3154839" cy="1510534"/>
          </a:xfrm>
          <a:prstGeom prst="curvedConnector2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Curved Connector 13"/>
          <p:cNvCxnSpPr>
            <a:stCxn id="70" idx="2"/>
            <a:endCxn id="8" idx="2"/>
          </p:cNvCxnSpPr>
          <p:nvPr/>
        </p:nvCxnSpPr>
        <p:spPr>
          <a:xfrm rot="10800000">
            <a:off x="15954169" y="3966428"/>
            <a:ext cx="2879587" cy="1785786"/>
          </a:xfrm>
          <a:prstGeom prst="curvedConnector2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Curved Connector 20"/>
          <p:cNvCxnSpPr>
            <a:stCxn id="70" idx="6"/>
            <a:endCxn id="9" idx="2"/>
          </p:cNvCxnSpPr>
          <p:nvPr/>
        </p:nvCxnSpPr>
        <p:spPr>
          <a:xfrm flipV="1">
            <a:off x="21066594" y="4037752"/>
            <a:ext cx="2332711" cy="1714462"/>
          </a:xfrm>
          <a:prstGeom prst="curvedConnector2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urved Connector 26"/>
          <p:cNvCxnSpPr>
            <a:stCxn id="10" idx="3"/>
            <a:endCxn id="70" idx="4"/>
          </p:cNvCxnSpPr>
          <p:nvPr/>
        </p:nvCxnSpPr>
        <p:spPr>
          <a:xfrm flipV="1">
            <a:off x="16882932" y="6868633"/>
            <a:ext cx="3067243" cy="1686001"/>
          </a:xfrm>
          <a:prstGeom prst="curvedConnector2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Curved Connector 29"/>
          <p:cNvCxnSpPr>
            <a:stCxn id="70" idx="2"/>
            <a:endCxn id="10" idx="0"/>
          </p:cNvCxnSpPr>
          <p:nvPr/>
        </p:nvCxnSpPr>
        <p:spPr>
          <a:xfrm rot="10800000" flipV="1">
            <a:off x="16037089" y="5752214"/>
            <a:ext cx="2796667" cy="1956576"/>
          </a:xfrm>
          <a:prstGeom prst="curvedConnector2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Curved Connector 43"/>
          <p:cNvCxnSpPr>
            <a:stCxn id="9" idx="1"/>
            <a:endCxn id="70" idx="0"/>
          </p:cNvCxnSpPr>
          <p:nvPr/>
        </p:nvCxnSpPr>
        <p:spPr>
          <a:xfrm rot="10800000" flipV="1">
            <a:off x="19950175" y="3212252"/>
            <a:ext cx="2623630" cy="1423542"/>
          </a:xfrm>
          <a:prstGeom prst="curvedConnector2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0" name="Content Placeholder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1" t="14981" r="14875" b="14875"/>
          <a:stretch/>
        </p:blipFill>
        <p:spPr>
          <a:xfrm>
            <a:off x="18833755" y="4635794"/>
            <a:ext cx="2232839" cy="22328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18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276350" y="3230977"/>
            <a:ext cx="14692993" cy="82946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With good interfaces, users work concurrently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And finish faster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Bad interfaces cause self-serialization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Studies: Concurrency x Completion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203044" y="5314384"/>
            <a:ext cx="10727473" cy="6659369"/>
            <a:chOff x="10788650" y="5613400"/>
            <a:chExt cx="7518400" cy="46672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8650" y="5613400"/>
              <a:ext cx="2806700" cy="24892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26162" y="5721350"/>
              <a:ext cx="2298700" cy="2413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48345" y="5753100"/>
              <a:ext cx="2336800" cy="23495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88650" y="8134350"/>
              <a:ext cx="7518400" cy="2146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610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570" y="3248750"/>
            <a:ext cx="21031200" cy="10690770"/>
          </a:xfrm>
        </p:spPr>
        <p:txBody>
          <a:bodyPr>
            <a:normAutofit/>
          </a:bodyPr>
          <a:lstStyle/>
          <a:p>
            <a:r>
              <a:rPr lang="en-US" dirty="0" smtClean="0"/>
              <a:t>“Progressive” visualization: </a:t>
            </a:r>
          </a:p>
          <a:p>
            <a:pPr lvl="1"/>
            <a:r>
              <a:rPr lang="en-US" dirty="0" smtClean="0"/>
              <a:t>Interaction </a:t>
            </a:r>
            <a:r>
              <a:rPr lang="en-US" i="1" dirty="0" smtClean="0"/>
              <a:t>history</a:t>
            </a:r>
            <a:r>
              <a:rPr lang="en-US" dirty="0" smtClean="0"/>
              <a:t> and output </a:t>
            </a:r>
            <a:r>
              <a:rPr lang="en-US" i="1" dirty="0" smtClean="0"/>
              <a:t>history </a:t>
            </a:r>
            <a:r>
              <a:rPr lang="en-US" dirty="0" smtClean="0"/>
              <a:t>both visualized (“chronicle”)</a:t>
            </a:r>
          </a:p>
          <a:p>
            <a:pPr lvl="1"/>
            <a:r>
              <a:rPr lang="en-US" dirty="0" smtClean="0"/>
              <a:t>Monotone evolution of vis tracks the march of time (dark </a:t>
            </a:r>
            <a:r>
              <a:rPr lang="en-US" dirty="0" smtClean="0">
                <a:sym typeface="Wingdings"/>
              </a:rPr>
              <a:t> light  </a:t>
            </a:r>
            <a:r>
              <a:rPr lang="en-US" dirty="0" smtClean="0"/>
              <a:t>gone)</a:t>
            </a:r>
          </a:p>
          <a:p>
            <a:r>
              <a:rPr lang="en-US" dirty="0" smtClean="0"/>
              <a:t>Program state </a:t>
            </a:r>
            <a:r>
              <a:rPr lang="en-US" i="1" dirty="0" smtClean="0"/>
              <a:t>is </a:t>
            </a:r>
            <a:r>
              <a:rPr lang="en-US" dirty="0" smtClean="0"/>
              <a:t>data: easy to visualize state, history</a:t>
            </a:r>
          </a:p>
          <a:p>
            <a:pPr lvl="1"/>
            <a:r>
              <a:rPr lang="en-US" dirty="0" smtClean="0"/>
              <a:t>System “internals”: request/response buffers</a:t>
            </a:r>
          </a:p>
          <a:p>
            <a:pPr lvl="1"/>
            <a:r>
              <a:rPr lang="en-US" dirty="0" smtClean="0"/>
              <a:t>Chronicled ordering </a:t>
            </a:r>
            <a:r>
              <a:rPr lang="en-US" dirty="0"/>
              <a:t>of </a:t>
            </a:r>
            <a:r>
              <a:rPr lang="en-US" dirty="0" smtClean="0"/>
              <a:t>events</a:t>
            </a:r>
          </a:p>
          <a:p>
            <a:pPr lvl="1"/>
            <a:r>
              <a:rPr lang="en-US" dirty="0" smtClean="0"/>
              <a:t>Colors allow human processor to replicate the </a:t>
            </a:r>
            <a:r>
              <a:rPr lang="en-US" dirty="0" err="1" smtClean="0"/>
              <a:t>async</a:t>
            </a:r>
            <a:r>
              <a:rPr lang="en-US" dirty="0" smtClean="0"/>
              <a:t> join</a:t>
            </a:r>
            <a:endParaRPr lang="en-US" dirty="0"/>
          </a:p>
          <a:p>
            <a:r>
              <a:rPr lang="en-US" dirty="0" smtClean="0"/>
              <a:t>All makes visualization easier to understand</a:t>
            </a:r>
          </a:p>
          <a:p>
            <a:pPr lvl="1"/>
            <a:r>
              <a:rPr lang="en-US" dirty="0" smtClean="0"/>
              <a:t>Analogous to how we think about distributed systems!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958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Outline Title Goes Here"/>
          <p:cNvSpPr txBox="1">
            <a:spLocks noGrp="1"/>
          </p:cNvSpPr>
          <p:nvPr>
            <p:ph type="body" sz="quarter" idx="13"/>
          </p:nvPr>
        </p:nvSpPr>
        <p:spPr>
          <a:xfrm>
            <a:off x="815530" y="1032859"/>
            <a:ext cx="4763094" cy="990015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06" name="1"/>
          <p:cNvSpPr/>
          <p:nvPr/>
        </p:nvSpPr>
        <p:spPr>
          <a:xfrm>
            <a:off x="5783276" y="2396066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307" name="2"/>
          <p:cNvSpPr/>
          <p:nvPr/>
        </p:nvSpPr>
        <p:spPr>
          <a:xfrm>
            <a:off x="5783276" y="4533974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rPr smtClean="0"/>
              <a:t>2</a:t>
            </a:r>
            <a:endParaRPr/>
          </a:p>
        </p:txBody>
      </p:sp>
      <p:sp>
        <p:nvSpPr>
          <p:cNvPr id="308" name="3"/>
          <p:cNvSpPr/>
          <p:nvPr/>
        </p:nvSpPr>
        <p:spPr>
          <a:xfrm>
            <a:off x="5783276" y="6671881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309" name="4"/>
          <p:cNvSpPr/>
          <p:nvPr/>
        </p:nvSpPr>
        <p:spPr>
          <a:xfrm>
            <a:off x="5783276" y="8809788"/>
            <a:ext cx="1270001" cy="1270001"/>
          </a:xfrm>
          <a:prstGeom prst="ellipse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310" name="5"/>
          <p:cNvSpPr/>
          <p:nvPr/>
        </p:nvSpPr>
        <p:spPr>
          <a:xfrm>
            <a:off x="5783276" y="10947696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5</a:t>
            </a:r>
          </a:p>
        </p:txBody>
      </p:sp>
      <p:sp>
        <p:nvSpPr>
          <p:cNvPr id="311" name="Outline Item"/>
          <p:cNvSpPr txBox="1"/>
          <p:nvPr/>
        </p:nvSpPr>
        <p:spPr>
          <a:xfrm>
            <a:off x="7570403" y="2675466"/>
            <a:ext cx="3116238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smtClean="0">
                <a:solidFill>
                  <a:schemeClr val="tx2"/>
                </a:solidFill>
              </a:rPr>
              <a:t>Perspective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4" name="Outline Item"/>
          <p:cNvSpPr txBox="1"/>
          <p:nvPr/>
        </p:nvSpPr>
        <p:spPr>
          <a:xfrm>
            <a:off x="7458193" y="6785296"/>
            <a:ext cx="4526880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Async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Interaction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Outline Item"/>
          <p:cNvSpPr txBox="1"/>
          <p:nvPr/>
        </p:nvSpPr>
        <p:spPr>
          <a:xfrm>
            <a:off x="7458193" y="8923203"/>
            <a:ext cx="4430700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b="1" dirty="0" smtClean="0">
                <a:solidFill>
                  <a:srgbClr val="FFC000"/>
                </a:solidFill>
              </a:rPr>
              <a:t>CALM Progress</a:t>
            </a:r>
            <a:endParaRPr b="1" dirty="0">
              <a:solidFill>
                <a:srgbClr val="FFC000"/>
              </a:solidFill>
            </a:endParaRPr>
          </a:p>
        </p:txBody>
      </p:sp>
      <p:sp>
        <p:nvSpPr>
          <p:cNvPr id="16" name="Outline Item"/>
          <p:cNvSpPr txBox="1"/>
          <p:nvPr/>
        </p:nvSpPr>
        <p:spPr>
          <a:xfrm>
            <a:off x="7458193" y="11061111"/>
            <a:ext cx="3885679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More Progress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Outline Item"/>
          <p:cNvSpPr txBox="1"/>
          <p:nvPr/>
        </p:nvSpPr>
        <p:spPr>
          <a:xfrm>
            <a:off x="7458193" y="4647389"/>
            <a:ext cx="6450484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Interactive as Distributed</a:t>
            </a:r>
            <a:endParaRPr dirty="0">
              <a:solidFill>
                <a:schemeClr val="bg2">
                  <a:lumMod val="2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Patterns: “Building On Quicksand”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570" y="3248751"/>
            <a:ext cx="21031200" cy="10027634"/>
          </a:xfrm>
        </p:spPr>
        <p:txBody>
          <a:bodyPr>
            <a:normAutofit/>
          </a:bodyPr>
          <a:lstStyle/>
          <a:p>
            <a:r>
              <a:rPr lang="en-US" dirty="0" smtClean="0"/>
              <a:t>Experiences from Microsoft and Amazon in the late </a:t>
            </a:r>
            <a:r>
              <a:rPr lang="en-US" dirty="0" err="1" smtClean="0"/>
              <a:t>oughts</a:t>
            </a:r>
            <a:endParaRPr lang="en-US" dirty="0" smtClean="0"/>
          </a:p>
          <a:p>
            <a:pPr lvl="1"/>
            <a:r>
              <a:rPr lang="en-US" dirty="0" smtClean="0"/>
              <a:t>E.g. Amazon Dynamo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28914" y="11883014"/>
            <a:ext cx="4305666" cy="1141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ts val="66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[</a:t>
            </a:r>
            <a:r>
              <a:rPr kumimoji="0" lang="en-US" sz="3000" b="0" i="0" u="none" strike="noStrike" cap="none" spc="0" normalizeH="0" baseline="0" dirty="0" err="1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Helland</a:t>
            </a: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/Campbell 2009]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925" y="4848651"/>
            <a:ext cx="5435644" cy="7034363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32339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9620256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2503247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503247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433790" y="9751223"/>
            <a:ext cx="583450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solidFill>
                  <a:srgbClr val="FDFF08"/>
                </a:solidFill>
                <a:latin typeface="Gotham Book"/>
                <a:ea typeface="Gotham Book"/>
                <a:cs typeface="Gotham Book"/>
              </a:rPr>
              <a:t>2</a:t>
            </a:r>
          </a:p>
        </p:txBody>
      </p:sp>
      <p:pic>
        <p:nvPicPr>
          <p:cNvPr id="15" name="Picture 14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2" y="1071561"/>
            <a:ext cx="1938232" cy="1928813"/>
          </a:xfrm>
          <a:prstGeom prst="rect">
            <a:avLst/>
          </a:prstGeom>
        </p:spPr>
      </p:pic>
      <p:pic>
        <p:nvPicPr>
          <p:cNvPr id="4" name="Picture 3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2" y="1071561"/>
            <a:ext cx="1938232" cy="1928813"/>
          </a:xfrm>
          <a:prstGeom prst="rect">
            <a:avLst/>
          </a:prstGeom>
        </p:spPr>
      </p:pic>
      <p:pic>
        <p:nvPicPr>
          <p:cNvPr id="9" name="Picture 8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2" y="1071561"/>
            <a:ext cx="1938232" cy="192881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369599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7252591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solidFill>
                  <a:srgbClr val="000000"/>
                </a:solidFill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48052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solidFill>
                  <a:srgbClr val="000000"/>
                </a:solidFill>
                <a:latin typeface="Gotham Book"/>
                <a:ea typeface="Gotham Book"/>
                <a:cs typeface="Gotham Book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12532" y="1071561"/>
            <a:ext cx="1938232" cy="1928813"/>
            <a:chOff x="787400" y="2209800"/>
            <a:chExt cx="1378298" cy="1371600"/>
          </a:xfrm>
        </p:grpSpPr>
        <p:pic>
          <p:nvPicPr>
            <p:cNvPr id="10" name="Picture 9" descr="AA026359.png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400" y="2209800"/>
              <a:ext cx="1378298" cy="13716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250686" y="2590801"/>
              <a:ext cx="426556" cy="667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19" dirty="0">
                  <a:solidFill>
                    <a:srgbClr val="FFFF00"/>
                  </a:solidFill>
                  <a:latin typeface="Gotham Book"/>
                  <a:ea typeface="Gotham Book"/>
                  <a:cs typeface="Gotham Book"/>
                </a:rPr>
                <a:t>-1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12532" y="1071561"/>
            <a:ext cx="1938232" cy="1928813"/>
            <a:chOff x="787400" y="2209800"/>
            <a:chExt cx="1378298" cy="1371600"/>
          </a:xfrm>
        </p:grpSpPr>
        <p:pic>
          <p:nvPicPr>
            <p:cNvPr id="12" name="Picture 11" descr="AA026359.png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400" y="2209800"/>
              <a:ext cx="1378298" cy="1371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250686" y="2590801"/>
              <a:ext cx="426556" cy="667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19" dirty="0">
                  <a:solidFill>
                    <a:srgbClr val="FFFF00"/>
                  </a:solidFill>
                  <a:latin typeface="Gotham Book"/>
                  <a:ea typeface="Gotham Book"/>
                  <a:cs typeface="Gotham Book"/>
                </a:rPr>
                <a:t>-1</a:t>
              </a:r>
            </a:p>
          </p:txBody>
        </p:sp>
      </p:grpSp>
      <p:pic>
        <p:nvPicPr>
          <p:cNvPr id="14" name="Picture 13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2" y="1071561"/>
            <a:ext cx="1938232" cy="1928813"/>
          </a:xfrm>
          <a:prstGeom prst="rect">
            <a:avLst/>
          </a:prstGeom>
        </p:spPr>
      </p:pic>
      <p:pic>
        <p:nvPicPr>
          <p:cNvPr id="5" name="Picture 4" descr="AA02634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690" y="1068632"/>
            <a:ext cx="2786063" cy="1931745"/>
          </a:xfrm>
          <a:prstGeom prst="rect">
            <a:avLst/>
          </a:prstGeom>
        </p:spPr>
      </p:pic>
      <p:pic>
        <p:nvPicPr>
          <p:cNvPr id="16" name="Picture 15" descr="AA02634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690" y="1068632"/>
            <a:ext cx="2786063" cy="1931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5000" y="4907962"/>
            <a:ext cx="2837579" cy="3452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783" y="4966312"/>
            <a:ext cx="2885840" cy="3510841"/>
          </a:xfrm>
          <a:prstGeom prst="rect">
            <a:avLst/>
          </a:prstGeom>
        </p:spPr>
      </p:pic>
      <p:pic>
        <p:nvPicPr>
          <p:cNvPr id="17" name="Picture 16" descr="AA026359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3" y="9858375"/>
            <a:ext cx="857250" cy="853085"/>
          </a:xfrm>
          <a:prstGeom prst="rect">
            <a:avLst/>
          </a:prstGeom>
        </p:spPr>
      </p:pic>
      <p:pic>
        <p:nvPicPr>
          <p:cNvPr id="18" name="Picture 17" descr="AA026348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7" y="10929940"/>
            <a:ext cx="1390918" cy="964406"/>
          </a:xfrm>
          <a:prstGeom prst="rect">
            <a:avLst/>
          </a:prstGeom>
        </p:spPr>
      </p:pic>
      <p:pic>
        <p:nvPicPr>
          <p:cNvPr id="21" name="Picture 20" descr="AA026359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189" y="9858375"/>
            <a:ext cx="857250" cy="853085"/>
          </a:xfrm>
          <a:prstGeom prst="rect">
            <a:avLst/>
          </a:prstGeom>
        </p:spPr>
      </p:pic>
      <p:pic>
        <p:nvPicPr>
          <p:cNvPr id="22" name="Picture 21" descr="AA026348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194" y="10929940"/>
            <a:ext cx="1390918" cy="96440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48052" y="10822787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solidFill>
                  <a:srgbClr val="000000"/>
                </a:solidFill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498705" y="10822787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4369597" y="4071938"/>
            <a:ext cx="9429750" cy="0"/>
          </a:xfrm>
          <a:prstGeom prst="line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7151873" y="9751223"/>
            <a:ext cx="645966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solidFill>
                  <a:srgbClr val="000000"/>
                </a:solidFill>
                <a:latin typeface="Gotham Book"/>
                <a:ea typeface="Gotham Book"/>
                <a:cs typeface="Gotham Book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9884414"/>
      </p:ext>
    </p:extLst>
  </p:cSld>
  <p:clrMapOvr>
    <a:masterClrMapping/>
  </p:clrMapOvr>
  <p:transition advTm="67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4 4.16477E-6 L 0.32194 0.0937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9" y="46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4 4.16477E-6 L 0.08763 0.32823 " pathEditMode="relative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993E-6 4.16477E-6 L 0.08763 0.32823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1" y="1641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993E-6 4.16477E-6 L 0.2868 0.3204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1602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1 -0.01169 L 0.10489 0.3106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1611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1 -0.01172 L -0.12887 0.3284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4" y="1699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993E-6 4.16477E-6 L 0.08763 0.3282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1" y="1641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993E-6 4.16477E-6 L 0.29265 0.32823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3" y="1641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94 0.09378 L 0.29265 0.29697 " pathEditMode="relative" ptsTypes="AA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4" grpId="0"/>
      <p:bldP spid="23" grpId="0"/>
      <p:bldP spid="23" grpId="1"/>
      <p:bldP spid="23" grpId="2" build="allAtOnce"/>
      <p:bldP spid="29" grpId="0"/>
      <p:bldP spid="24" grpId="0"/>
      <p:bldP spid="33" grpId="0"/>
      <p:bldP spid="36" grpId="0"/>
      <p:bldP spid="36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Classical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Coordination — i.e., global agreement</a:t>
            </a:r>
          </a:p>
          <a:p>
            <a:pPr lvl="1"/>
            <a:r>
              <a:rPr lang="en-US" dirty="0" smtClean="0"/>
              <a:t>Two-Phase Commit</a:t>
            </a:r>
          </a:p>
          <a:p>
            <a:pPr lvl="1"/>
            <a:r>
              <a:rPr lang="en-US" dirty="0" err="1" smtClean="0"/>
              <a:t>Paxos</a:t>
            </a:r>
            <a:endParaRPr lang="en-US" dirty="0" smtClean="0"/>
          </a:p>
          <a:p>
            <a:pPr lvl="1"/>
            <a:r>
              <a:rPr lang="en-US" dirty="0" smtClean="0"/>
              <a:t>BSP barriers</a:t>
            </a:r>
          </a:p>
          <a:p>
            <a:r>
              <a:rPr lang="en-US" dirty="0" smtClean="0"/>
              <a:t>Basically, ensure all nodes agree on separation in time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6513968" y="1714500"/>
            <a:ext cx="4822033" cy="6603204"/>
            <a:chOff x="9855200" y="2438400"/>
            <a:chExt cx="2170248" cy="29718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55200" y="2438400"/>
              <a:ext cx="2170248" cy="2971899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10578171" y="3657600"/>
              <a:ext cx="709944" cy="964810"/>
            </a:xfrm>
            <a:custGeom>
              <a:avLst/>
              <a:gdLst>
                <a:gd name="connsiteX0" fmla="*/ 173542 w 709944"/>
                <a:gd name="connsiteY0" fmla="*/ 694150 h 978121"/>
                <a:gd name="connsiteX1" fmla="*/ 276089 w 709944"/>
                <a:gd name="connsiteY1" fmla="*/ 978121 h 978121"/>
                <a:gd name="connsiteX2" fmla="*/ 560067 w 709944"/>
                <a:gd name="connsiteY2" fmla="*/ 978121 h 978121"/>
                <a:gd name="connsiteX3" fmla="*/ 709944 w 709944"/>
                <a:gd name="connsiteY3" fmla="*/ 583717 h 978121"/>
                <a:gd name="connsiteX4" fmla="*/ 607397 w 709944"/>
                <a:gd name="connsiteY4" fmla="*/ 94657 h 978121"/>
                <a:gd name="connsiteX5" fmla="*/ 441743 w 709944"/>
                <a:gd name="connsiteY5" fmla="*/ 23664 h 978121"/>
                <a:gd name="connsiteX6" fmla="*/ 331307 w 709944"/>
                <a:gd name="connsiteY6" fmla="*/ 0 h 978121"/>
                <a:gd name="connsiteX7" fmla="*/ 244536 w 709944"/>
                <a:gd name="connsiteY7" fmla="*/ 23664 h 978121"/>
                <a:gd name="connsiteX8" fmla="*/ 78882 w 709944"/>
                <a:gd name="connsiteY8" fmla="*/ 212978 h 978121"/>
                <a:gd name="connsiteX9" fmla="*/ 0 w 709944"/>
                <a:gd name="connsiteY9" fmla="*/ 536389 h 978121"/>
                <a:gd name="connsiteX10" fmla="*/ 149877 w 709944"/>
                <a:gd name="connsiteY10" fmla="*/ 820359 h 978121"/>
                <a:gd name="connsiteX11" fmla="*/ 244536 w 709944"/>
                <a:gd name="connsiteY11" fmla="*/ 962345 h 97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9944" h="978121">
                  <a:moveTo>
                    <a:pt x="173542" y="694150"/>
                  </a:moveTo>
                  <a:lnTo>
                    <a:pt x="276089" y="978121"/>
                  </a:lnTo>
                  <a:lnTo>
                    <a:pt x="560067" y="978121"/>
                  </a:lnTo>
                  <a:lnTo>
                    <a:pt x="709944" y="583717"/>
                  </a:lnTo>
                  <a:lnTo>
                    <a:pt x="607397" y="94657"/>
                  </a:lnTo>
                  <a:lnTo>
                    <a:pt x="441743" y="23664"/>
                  </a:lnTo>
                  <a:lnTo>
                    <a:pt x="331307" y="0"/>
                  </a:lnTo>
                  <a:lnTo>
                    <a:pt x="244536" y="23664"/>
                  </a:lnTo>
                  <a:lnTo>
                    <a:pt x="78882" y="212978"/>
                  </a:lnTo>
                  <a:lnTo>
                    <a:pt x="0" y="536389"/>
                  </a:lnTo>
                  <a:lnTo>
                    <a:pt x="149877" y="820359"/>
                  </a:lnTo>
                  <a:lnTo>
                    <a:pt x="244536" y="962345"/>
                  </a:lnTo>
                </a:path>
              </a:pathLst>
            </a:custGeom>
            <a:solidFill>
              <a:srgbClr val="D7DCD4"/>
            </a:solidFill>
          </p:spPr>
          <p:txBody>
            <a:bodyPr vert="horz" wrap="square" lIns="128588" tIns="64294" rIns="128588" bIns="64294" numCol="1" rtlCol="0" anchor="t" anchorCtr="0" compatLnSpc="1">
              <a:prstTxWarp prst="textNoShape">
                <a:avLst/>
              </a:prstTxWarp>
            </a:bodyPr>
            <a:lstStyle/>
            <a:p>
              <a:pPr defTabSz="1285724">
                <a:tabLst>
                  <a:tab pos="1500010" algn="l"/>
                </a:tabLst>
              </a:pPr>
              <a:endParaRPr lang="en-US" sz="4219" dirty="0">
                <a:latin typeface="Gotham Book"/>
                <a:ea typeface="Gotham Book"/>
                <a:cs typeface="Gotham Book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 bwMode="auto">
          <a:xfrm flipH="1" flipV="1">
            <a:off x="18848746" y="4359712"/>
            <a:ext cx="60285" cy="1646563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210996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369599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9620256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719" y="4929188"/>
            <a:ext cx="2357438" cy="286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3" y="4929188"/>
            <a:ext cx="2357438" cy="2868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 bwMode="auto">
          <a:xfrm>
            <a:off x="4369597" y="4071938"/>
            <a:ext cx="9429750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8" name="Group 37"/>
          <p:cNvGrpSpPr/>
          <p:nvPr/>
        </p:nvGrpSpPr>
        <p:grpSpPr>
          <a:xfrm>
            <a:off x="16513968" y="1714500"/>
            <a:ext cx="4822033" cy="6603204"/>
            <a:chOff x="9855200" y="2438400"/>
            <a:chExt cx="2170248" cy="297189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55200" y="2438400"/>
              <a:ext cx="2170248" cy="2971899"/>
            </a:xfrm>
            <a:prstGeom prst="rect">
              <a:avLst/>
            </a:prstGeom>
          </p:spPr>
        </p:pic>
        <p:sp>
          <p:nvSpPr>
            <p:cNvPr id="26" name="Freeform 25"/>
            <p:cNvSpPr/>
            <p:nvPr/>
          </p:nvSpPr>
          <p:spPr>
            <a:xfrm>
              <a:off x="10578171" y="3657600"/>
              <a:ext cx="709944" cy="964810"/>
            </a:xfrm>
            <a:custGeom>
              <a:avLst/>
              <a:gdLst>
                <a:gd name="connsiteX0" fmla="*/ 173542 w 709944"/>
                <a:gd name="connsiteY0" fmla="*/ 694150 h 978121"/>
                <a:gd name="connsiteX1" fmla="*/ 276089 w 709944"/>
                <a:gd name="connsiteY1" fmla="*/ 978121 h 978121"/>
                <a:gd name="connsiteX2" fmla="*/ 560067 w 709944"/>
                <a:gd name="connsiteY2" fmla="*/ 978121 h 978121"/>
                <a:gd name="connsiteX3" fmla="*/ 709944 w 709944"/>
                <a:gd name="connsiteY3" fmla="*/ 583717 h 978121"/>
                <a:gd name="connsiteX4" fmla="*/ 607397 w 709944"/>
                <a:gd name="connsiteY4" fmla="*/ 94657 h 978121"/>
                <a:gd name="connsiteX5" fmla="*/ 441743 w 709944"/>
                <a:gd name="connsiteY5" fmla="*/ 23664 h 978121"/>
                <a:gd name="connsiteX6" fmla="*/ 331307 w 709944"/>
                <a:gd name="connsiteY6" fmla="*/ 0 h 978121"/>
                <a:gd name="connsiteX7" fmla="*/ 244536 w 709944"/>
                <a:gd name="connsiteY7" fmla="*/ 23664 h 978121"/>
                <a:gd name="connsiteX8" fmla="*/ 78882 w 709944"/>
                <a:gd name="connsiteY8" fmla="*/ 212978 h 978121"/>
                <a:gd name="connsiteX9" fmla="*/ 0 w 709944"/>
                <a:gd name="connsiteY9" fmla="*/ 536389 h 978121"/>
                <a:gd name="connsiteX10" fmla="*/ 149877 w 709944"/>
                <a:gd name="connsiteY10" fmla="*/ 820359 h 978121"/>
                <a:gd name="connsiteX11" fmla="*/ 244536 w 709944"/>
                <a:gd name="connsiteY11" fmla="*/ 962345 h 97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9944" h="978121">
                  <a:moveTo>
                    <a:pt x="173542" y="694150"/>
                  </a:moveTo>
                  <a:lnTo>
                    <a:pt x="276089" y="978121"/>
                  </a:lnTo>
                  <a:lnTo>
                    <a:pt x="560067" y="978121"/>
                  </a:lnTo>
                  <a:lnTo>
                    <a:pt x="709944" y="583717"/>
                  </a:lnTo>
                  <a:lnTo>
                    <a:pt x="607397" y="94657"/>
                  </a:lnTo>
                  <a:lnTo>
                    <a:pt x="441743" y="23664"/>
                  </a:lnTo>
                  <a:lnTo>
                    <a:pt x="331307" y="0"/>
                  </a:lnTo>
                  <a:lnTo>
                    <a:pt x="244536" y="23664"/>
                  </a:lnTo>
                  <a:lnTo>
                    <a:pt x="78882" y="212978"/>
                  </a:lnTo>
                  <a:lnTo>
                    <a:pt x="0" y="536389"/>
                  </a:lnTo>
                  <a:lnTo>
                    <a:pt x="149877" y="820359"/>
                  </a:lnTo>
                  <a:lnTo>
                    <a:pt x="244536" y="962345"/>
                  </a:lnTo>
                </a:path>
              </a:pathLst>
            </a:custGeom>
            <a:solidFill>
              <a:srgbClr val="D7DCD4"/>
            </a:solidFill>
          </p:spPr>
          <p:txBody>
            <a:bodyPr vert="horz" wrap="square" lIns="128588" tIns="64294" rIns="128588" bIns="64294" numCol="1" rtlCol="0" anchor="t" anchorCtr="0" compatLnSpc="1">
              <a:prstTxWarp prst="textNoShape">
                <a:avLst/>
              </a:prstTxWarp>
            </a:bodyPr>
            <a:lstStyle/>
            <a:p>
              <a:pPr defTabSz="1285724">
                <a:tabLst>
                  <a:tab pos="1500010" algn="l"/>
                </a:tabLst>
              </a:pPr>
              <a:endParaRPr lang="en-US" sz="4219" dirty="0">
                <a:latin typeface="Gotham Book"/>
                <a:ea typeface="Gotham Book"/>
                <a:cs typeface="Gotham Book"/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 bwMode="auto">
          <a:xfrm flipH="1" flipV="1">
            <a:off x="18848746" y="4359712"/>
            <a:ext cx="60285" cy="1646563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96372858"/>
      </p:ext>
    </p:extLst>
  </p:cSld>
  <p:clrMapOvr>
    <a:masterClrMapping/>
  </p:clrMapOvr>
  <p:transition advTm="1988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369599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9620256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012532" y="1071561"/>
            <a:ext cx="1938232" cy="1928813"/>
            <a:chOff x="787400" y="2209800"/>
            <a:chExt cx="1378298" cy="1371600"/>
          </a:xfrm>
        </p:grpSpPr>
        <p:pic>
          <p:nvPicPr>
            <p:cNvPr id="10" name="Picture 9" descr="AA026359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400" y="2209800"/>
              <a:ext cx="1378298" cy="13716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250686" y="2590801"/>
              <a:ext cx="426556" cy="667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19" dirty="0">
                  <a:solidFill>
                    <a:srgbClr val="FFFF00"/>
                  </a:solidFill>
                  <a:latin typeface="Gotham Book"/>
                  <a:ea typeface="Gotham Book"/>
                  <a:cs typeface="Gotham Book"/>
                </a:rPr>
                <a:t>-1</a:t>
              </a:r>
            </a:p>
          </p:txBody>
        </p:sp>
      </p:grpSp>
      <p:pic>
        <p:nvPicPr>
          <p:cNvPr id="4" name="Picture 3" descr="AA0263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2" y="1071561"/>
            <a:ext cx="1938232" cy="1928813"/>
          </a:xfrm>
          <a:prstGeom prst="rect">
            <a:avLst/>
          </a:prstGeom>
        </p:spPr>
      </p:pic>
      <p:pic>
        <p:nvPicPr>
          <p:cNvPr id="9" name="Picture 8" descr="AA0263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2" y="1071561"/>
            <a:ext cx="1938232" cy="19288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012532" y="1071561"/>
            <a:ext cx="1938232" cy="1928813"/>
            <a:chOff x="787400" y="2209800"/>
            <a:chExt cx="1378298" cy="1371600"/>
          </a:xfrm>
        </p:grpSpPr>
        <p:pic>
          <p:nvPicPr>
            <p:cNvPr id="12" name="Picture 11" descr="AA026359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400" y="2209800"/>
              <a:ext cx="1378298" cy="1371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250686" y="2590801"/>
              <a:ext cx="426556" cy="667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19" dirty="0">
                  <a:solidFill>
                    <a:srgbClr val="FFFF00"/>
                  </a:solidFill>
                  <a:latin typeface="Gotham Book"/>
                  <a:ea typeface="Gotham Book"/>
                  <a:cs typeface="Gotham Book"/>
                </a:rPr>
                <a:t>-1</a:t>
              </a:r>
            </a:p>
          </p:txBody>
        </p:sp>
      </p:grpSp>
      <p:pic>
        <p:nvPicPr>
          <p:cNvPr id="14" name="Picture 13" descr="AA0263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2" y="1071561"/>
            <a:ext cx="1938232" cy="1928813"/>
          </a:xfrm>
          <a:prstGeom prst="rect">
            <a:avLst/>
          </a:prstGeom>
        </p:spPr>
      </p:pic>
      <p:pic>
        <p:nvPicPr>
          <p:cNvPr id="15" name="Picture 14" descr="AA0263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2" y="1071561"/>
            <a:ext cx="1938232" cy="1928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719" y="4929188"/>
            <a:ext cx="2357438" cy="286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3" y="4929188"/>
            <a:ext cx="2357438" cy="2868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 bwMode="auto">
          <a:xfrm>
            <a:off x="4369597" y="4071938"/>
            <a:ext cx="9429750" cy="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9" name="Group 38"/>
          <p:cNvGrpSpPr/>
          <p:nvPr/>
        </p:nvGrpSpPr>
        <p:grpSpPr>
          <a:xfrm>
            <a:off x="16513968" y="1714500"/>
            <a:ext cx="4822033" cy="6603204"/>
            <a:chOff x="9855200" y="2438400"/>
            <a:chExt cx="2170248" cy="2971899"/>
          </a:xfrm>
        </p:grpSpPr>
        <p:grpSp>
          <p:nvGrpSpPr>
            <p:cNvPr id="38" name="Group 37"/>
            <p:cNvGrpSpPr/>
            <p:nvPr/>
          </p:nvGrpSpPr>
          <p:grpSpPr>
            <a:xfrm>
              <a:off x="9855200" y="2438400"/>
              <a:ext cx="2170248" cy="2971899"/>
              <a:chOff x="9855200" y="2438400"/>
              <a:chExt cx="2170248" cy="2971899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55200" y="2438400"/>
                <a:ext cx="2170248" cy="2971899"/>
              </a:xfrm>
              <a:prstGeom prst="rect">
                <a:avLst/>
              </a:prstGeom>
            </p:spPr>
          </p:pic>
          <p:sp>
            <p:nvSpPr>
              <p:cNvPr id="26" name="Freeform 25"/>
              <p:cNvSpPr/>
              <p:nvPr/>
            </p:nvSpPr>
            <p:spPr>
              <a:xfrm>
                <a:off x="10578171" y="3657600"/>
                <a:ext cx="709944" cy="964810"/>
              </a:xfrm>
              <a:custGeom>
                <a:avLst/>
                <a:gdLst>
                  <a:gd name="connsiteX0" fmla="*/ 173542 w 709944"/>
                  <a:gd name="connsiteY0" fmla="*/ 694150 h 978121"/>
                  <a:gd name="connsiteX1" fmla="*/ 276089 w 709944"/>
                  <a:gd name="connsiteY1" fmla="*/ 978121 h 978121"/>
                  <a:gd name="connsiteX2" fmla="*/ 560067 w 709944"/>
                  <a:gd name="connsiteY2" fmla="*/ 978121 h 978121"/>
                  <a:gd name="connsiteX3" fmla="*/ 709944 w 709944"/>
                  <a:gd name="connsiteY3" fmla="*/ 583717 h 978121"/>
                  <a:gd name="connsiteX4" fmla="*/ 607397 w 709944"/>
                  <a:gd name="connsiteY4" fmla="*/ 94657 h 978121"/>
                  <a:gd name="connsiteX5" fmla="*/ 441743 w 709944"/>
                  <a:gd name="connsiteY5" fmla="*/ 23664 h 978121"/>
                  <a:gd name="connsiteX6" fmla="*/ 331307 w 709944"/>
                  <a:gd name="connsiteY6" fmla="*/ 0 h 978121"/>
                  <a:gd name="connsiteX7" fmla="*/ 244536 w 709944"/>
                  <a:gd name="connsiteY7" fmla="*/ 23664 h 978121"/>
                  <a:gd name="connsiteX8" fmla="*/ 78882 w 709944"/>
                  <a:gd name="connsiteY8" fmla="*/ 212978 h 978121"/>
                  <a:gd name="connsiteX9" fmla="*/ 0 w 709944"/>
                  <a:gd name="connsiteY9" fmla="*/ 536389 h 978121"/>
                  <a:gd name="connsiteX10" fmla="*/ 149877 w 709944"/>
                  <a:gd name="connsiteY10" fmla="*/ 820359 h 978121"/>
                  <a:gd name="connsiteX11" fmla="*/ 244536 w 709944"/>
                  <a:gd name="connsiteY11" fmla="*/ 962345 h 978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09944" h="978121">
                    <a:moveTo>
                      <a:pt x="173542" y="694150"/>
                    </a:moveTo>
                    <a:lnTo>
                      <a:pt x="276089" y="978121"/>
                    </a:lnTo>
                    <a:lnTo>
                      <a:pt x="560067" y="978121"/>
                    </a:lnTo>
                    <a:lnTo>
                      <a:pt x="709944" y="583717"/>
                    </a:lnTo>
                    <a:lnTo>
                      <a:pt x="607397" y="94657"/>
                    </a:lnTo>
                    <a:lnTo>
                      <a:pt x="441743" y="23664"/>
                    </a:lnTo>
                    <a:lnTo>
                      <a:pt x="331307" y="0"/>
                    </a:lnTo>
                    <a:lnTo>
                      <a:pt x="244536" y="23664"/>
                    </a:lnTo>
                    <a:lnTo>
                      <a:pt x="78882" y="212978"/>
                    </a:lnTo>
                    <a:lnTo>
                      <a:pt x="0" y="536389"/>
                    </a:lnTo>
                    <a:lnTo>
                      <a:pt x="149877" y="820359"/>
                    </a:lnTo>
                    <a:lnTo>
                      <a:pt x="244536" y="962345"/>
                    </a:lnTo>
                  </a:path>
                </a:pathLst>
              </a:custGeom>
              <a:solidFill>
                <a:srgbClr val="D7DCD4"/>
              </a:solidFill>
            </p:spPr>
            <p:txBody>
              <a:bodyPr vert="horz" wrap="square" lIns="128588" tIns="64294" rIns="128588" bIns="6429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85724">
                  <a:tabLst>
                    <a:tab pos="1500010" algn="l"/>
                  </a:tabLst>
                </a:pPr>
                <a:endParaRPr lang="en-US" sz="4219" dirty="0">
                  <a:latin typeface="Gotham Book"/>
                  <a:ea typeface="Gotham Book"/>
                  <a:cs typeface="Gotham Book"/>
                </a:endParaRPr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flipV="1">
              <a:off x="10933144" y="3644093"/>
              <a:ext cx="63445" cy="725899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95732440"/>
      </p:ext>
    </p:extLst>
  </p:cSld>
  <p:clrMapOvr>
    <a:masterClrMapping/>
  </p:clrMapOvr>
  <p:transition advTm="3138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369599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9620256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7252591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503247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52591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solidFill>
                  <a:srgbClr val="000000"/>
                </a:solidFill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503247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solidFill>
                  <a:srgbClr val="000000"/>
                </a:solidFill>
                <a:latin typeface="Gotham Book"/>
                <a:ea typeface="Gotham Book"/>
                <a:cs typeface="Gotham Book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719" y="4929188"/>
            <a:ext cx="2357438" cy="286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3" y="4929188"/>
            <a:ext cx="2357438" cy="2868000"/>
          </a:xfrm>
          <a:prstGeom prst="rect">
            <a:avLst/>
          </a:prstGeom>
        </p:spPr>
      </p:pic>
      <p:pic>
        <p:nvPicPr>
          <p:cNvPr id="17" name="Picture 16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3" y="9858375"/>
            <a:ext cx="857250" cy="853085"/>
          </a:xfrm>
          <a:prstGeom prst="rect">
            <a:avLst/>
          </a:prstGeom>
        </p:spPr>
      </p:pic>
      <p:pic>
        <p:nvPicPr>
          <p:cNvPr id="21" name="Picture 20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189" y="9858375"/>
            <a:ext cx="857250" cy="85308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 bwMode="auto">
          <a:xfrm>
            <a:off x="4369597" y="4071938"/>
            <a:ext cx="9429750" cy="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8" name="Group 37"/>
          <p:cNvGrpSpPr/>
          <p:nvPr/>
        </p:nvGrpSpPr>
        <p:grpSpPr>
          <a:xfrm>
            <a:off x="16513968" y="1714500"/>
            <a:ext cx="4822033" cy="6603204"/>
            <a:chOff x="9855200" y="2438400"/>
            <a:chExt cx="2170248" cy="297189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55200" y="2438400"/>
              <a:ext cx="2170248" cy="2971899"/>
            </a:xfrm>
            <a:prstGeom prst="rect">
              <a:avLst/>
            </a:prstGeom>
          </p:spPr>
        </p:pic>
        <p:sp>
          <p:nvSpPr>
            <p:cNvPr id="26" name="Freeform 25"/>
            <p:cNvSpPr/>
            <p:nvPr/>
          </p:nvSpPr>
          <p:spPr>
            <a:xfrm>
              <a:off x="10578171" y="3657600"/>
              <a:ext cx="709944" cy="964810"/>
            </a:xfrm>
            <a:custGeom>
              <a:avLst/>
              <a:gdLst>
                <a:gd name="connsiteX0" fmla="*/ 173542 w 709944"/>
                <a:gd name="connsiteY0" fmla="*/ 694150 h 978121"/>
                <a:gd name="connsiteX1" fmla="*/ 276089 w 709944"/>
                <a:gd name="connsiteY1" fmla="*/ 978121 h 978121"/>
                <a:gd name="connsiteX2" fmla="*/ 560067 w 709944"/>
                <a:gd name="connsiteY2" fmla="*/ 978121 h 978121"/>
                <a:gd name="connsiteX3" fmla="*/ 709944 w 709944"/>
                <a:gd name="connsiteY3" fmla="*/ 583717 h 978121"/>
                <a:gd name="connsiteX4" fmla="*/ 607397 w 709944"/>
                <a:gd name="connsiteY4" fmla="*/ 94657 h 978121"/>
                <a:gd name="connsiteX5" fmla="*/ 441743 w 709944"/>
                <a:gd name="connsiteY5" fmla="*/ 23664 h 978121"/>
                <a:gd name="connsiteX6" fmla="*/ 331307 w 709944"/>
                <a:gd name="connsiteY6" fmla="*/ 0 h 978121"/>
                <a:gd name="connsiteX7" fmla="*/ 244536 w 709944"/>
                <a:gd name="connsiteY7" fmla="*/ 23664 h 978121"/>
                <a:gd name="connsiteX8" fmla="*/ 78882 w 709944"/>
                <a:gd name="connsiteY8" fmla="*/ 212978 h 978121"/>
                <a:gd name="connsiteX9" fmla="*/ 0 w 709944"/>
                <a:gd name="connsiteY9" fmla="*/ 536389 h 978121"/>
                <a:gd name="connsiteX10" fmla="*/ 149877 w 709944"/>
                <a:gd name="connsiteY10" fmla="*/ 820359 h 978121"/>
                <a:gd name="connsiteX11" fmla="*/ 244536 w 709944"/>
                <a:gd name="connsiteY11" fmla="*/ 962345 h 97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9944" h="978121">
                  <a:moveTo>
                    <a:pt x="173542" y="694150"/>
                  </a:moveTo>
                  <a:lnTo>
                    <a:pt x="276089" y="978121"/>
                  </a:lnTo>
                  <a:lnTo>
                    <a:pt x="560067" y="978121"/>
                  </a:lnTo>
                  <a:lnTo>
                    <a:pt x="709944" y="583717"/>
                  </a:lnTo>
                  <a:lnTo>
                    <a:pt x="607397" y="94657"/>
                  </a:lnTo>
                  <a:lnTo>
                    <a:pt x="441743" y="23664"/>
                  </a:lnTo>
                  <a:lnTo>
                    <a:pt x="331307" y="0"/>
                  </a:lnTo>
                  <a:lnTo>
                    <a:pt x="244536" y="23664"/>
                  </a:lnTo>
                  <a:lnTo>
                    <a:pt x="78882" y="212978"/>
                  </a:lnTo>
                  <a:lnTo>
                    <a:pt x="0" y="536389"/>
                  </a:lnTo>
                  <a:lnTo>
                    <a:pt x="149877" y="820359"/>
                  </a:lnTo>
                  <a:lnTo>
                    <a:pt x="244536" y="962345"/>
                  </a:lnTo>
                </a:path>
              </a:pathLst>
            </a:custGeom>
            <a:solidFill>
              <a:srgbClr val="D7DCD4"/>
            </a:solidFill>
          </p:spPr>
          <p:txBody>
            <a:bodyPr vert="horz" wrap="square" lIns="128588" tIns="64294" rIns="128588" bIns="64294" numCol="1" rtlCol="0" anchor="t" anchorCtr="0" compatLnSpc="1">
              <a:prstTxWarp prst="textNoShape">
                <a:avLst/>
              </a:prstTxWarp>
            </a:bodyPr>
            <a:lstStyle/>
            <a:p>
              <a:pPr defTabSz="1285724">
                <a:tabLst>
                  <a:tab pos="1500010" algn="l"/>
                </a:tabLst>
              </a:pPr>
              <a:endParaRPr lang="en-US" sz="4219" dirty="0">
                <a:latin typeface="Gotham Book"/>
                <a:ea typeface="Gotham Book"/>
                <a:cs typeface="Gotham Book"/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 bwMode="auto">
          <a:xfrm flipV="1">
            <a:off x="18909032" y="4422741"/>
            <a:ext cx="265396" cy="1583535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41609181"/>
      </p:ext>
    </p:extLst>
  </p:cSld>
  <p:clrMapOvr>
    <a:masterClrMapping/>
  </p:clrMapOvr>
  <p:transition advTm="5801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369599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9620256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7252591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503247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52591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solidFill>
                  <a:srgbClr val="000000"/>
                </a:solidFill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503247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solidFill>
                  <a:srgbClr val="000000"/>
                </a:solidFill>
                <a:latin typeface="Gotham Book"/>
                <a:ea typeface="Gotham Book"/>
                <a:cs typeface="Gotham Book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12532" y="1071561"/>
            <a:ext cx="1938232" cy="1928813"/>
            <a:chOff x="787400" y="2209800"/>
            <a:chExt cx="1378298" cy="1371600"/>
          </a:xfrm>
        </p:grpSpPr>
        <p:pic>
          <p:nvPicPr>
            <p:cNvPr id="10" name="Picture 9" descr="AA026359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400" y="2209800"/>
              <a:ext cx="1378298" cy="13716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250686" y="2590801"/>
              <a:ext cx="426556" cy="667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19" dirty="0">
                  <a:solidFill>
                    <a:srgbClr val="FFFF00"/>
                  </a:solidFill>
                  <a:latin typeface="Gotham Book"/>
                  <a:ea typeface="Gotham Book"/>
                  <a:cs typeface="Gotham Book"/>
                </a:rPr>
                <a:t>-1</a:t>
              </a:r>
            </a:p>
          </p:txBody>
        </p:sp>
      </p:grpSp>
      <p:pic>
        <p:nvPicPr>
          <p:cNvPr id="4" name="Picture 3" descr="AA0263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2" y="1071561"/>
            <a:ext cx="1938232" cy="1928813"/>
          </a:xfrm>
          <a:prstGeom prst="rect">
            <a:avLst/>
          </a:prstGeom>
        </p:spPr>
      </p:pic>
      <p:pic>
        <p:nvPicPr>
          <p:cNvPr id="9" name="Picture 8" descr="AA0263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2" y="1071561"/>
            <a:ext cx="1938232" cy="19288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012532" y="1071561"/>
            <a:ext cx="1938232" cy="1928813"/>
            <a:chOff x="787400" y="2209800"/>
            <a:chExt cx="1378298" cy="1371600"/>
          </a:xfrm>
        </p:grpSpPr>
        <p:pic>
          <p:nvPicPr>
            <p:cNvPr id="12" name="Picture 11" descr="AA026359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400" y="2209800"/>
              <a:ext cx="1378298" cy="1371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250686" y="2590801"/>
              <a:ext cx="426556" cy="667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19" dirty="0">
                  <a:solidFill>
                    <a:srgbClr val="FFFF00"/>
                  </a:solidFill>
                  <a:latin typeface="Gotham Book"/>
                  <a:ea typeface="Gotham Book"/>
                  <a:cs typeface="Gotham Book"/>
                </a:rPr>
                <a:t>-1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719" y="4929188"/>
            <a:ext cx="2357438" cy="286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3" y="4929188"/>
            <a:ext cx="2357438" cy="2868000"/>
          </a:xfrm>
          <a:prstGeom prst="rect">
            <a:avLst/>
          </a:prstGeom>
        </p:spPr>
      </p:pic>
      <p:pic>
        <p:nvPicPr>
          <p:cNvPr id="17" name="Picture 16" descr="AA02635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3" y="9858375"/>
            <a:ext cx="857250" cy="853085"/>
          </a:xfrm>
          <a:prstGeom prst="rect">
            <a:avLst/>
          </a:prstGeom>
        </p:spPr>
      </p:pic>
      <p:pic>
        <p:nvPicPr>
          <p:cNvPr id="21" name="Picture 20" descr="AA02635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189" y="9858375"/>
            <a:ext cx="857250" cy="85308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 bwMode="auto">
          <a:xfrm>
            <a:off x="4369597" y="4071938"/>
            <a:ext cx="9429750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8" name="Group 37"/>
          <p:cNvGrpSpPr/>
          <p:nvPr/>
        </p:nvGrpSpPr>
        <p:grpSpPr>
          <a:xfrm>
            <a:off x="16513968" y="1714500"/>
            <a:ext cx="4822033" cy="6603204"/>
            <a:chOff x="9855200" y="2438400"/>
            <a:chExt cx="2170248" cy="297189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55200" y="2438400"/>
              <a:ext cx="2170248" cy="2971899"/>
            </a:xfrm>
            <a:prstGeom prst="rect">
              <a:avLst/>
            </a:prstGeom>
          </p:spPr>
        </p:pic>
        <p:sp>
          <p:nvSpPr>
            <p:cNvPr id="26" name="Freeform 25"/>
            <p:cNvSpPr/>
            <p:nvPr/>
          </p:nvSpPr>
          <p:spPr>
            <a:xfrm>
              <a:off x="10578171" y="3657600"/>
              <a:ext cx="709944" cy="964810"/>
            </a:xfrm>
            <a:custGeom>
              <a:avLst/>
              <a:gdLst>
                <a:gd name="connsiteX0" fmla="*/ 173542 w 709944"/>
                <a:gd name="connsiteY0" fmla="*/ 694150 h 978121"/>
                <a:gd name="connsiteX1" fmla="*/ 276089 w 709944"/>
                <a:gd name="connsiteY1" fmla="*/ 978121 h 978121"/>
                <a:gd name="connsiteX2" fmla="*/ 560067 w 709944"/>
                <a:gd name="connsiteY2" fmla="*/ 978121 h 978121"/>
                <a:gd name="connsiteX3" fmla="*/ 709944 w 709944"/>
                <a:gd name="connsiteY3" fmla="*/ 583717 h 978121"/>
                <a:gd name="connsiteX4" fmla="*/ 607397 w 709944"/>
                <a:gd name="connsiteY4" fmla="*/ 94657 h 978121"/>
                <a:gd name="connsiteX5" fmla="*/ 441743 w 709944"/>
                <a:gd name="connsiteY5" fmla="*/ 23664 h 978121"/>
                <a:gd name="connsiteX6" fmla="*/ 331307 w 709944"/>
                <a:gd name="connsiteY6" fmla="*/ 0 h 978121"/>
                <a:gd name="connsiteX7" fmla="*/ 244536 w 709944"/>
                <a:gd name="connsiteY7" fmla="*/ 23664 h 978121"/>
                <a:gd name="connsiteX8" fmla="*/ 78882 w 709944"/>
                <a:gd name="connsiteY8" fmla="*/ 212978 h 978121"/>
                <a:gd name="connsiteX9" fmla="*/ 0 w 709944"/>
                <a:gd name="connsiteY9" fmla="*/ 536389 h 978121"/>
                <a:gd name="connsiteX10" fmla="*/ 149877 w 709944"/>
                <a:gd name="connsiteY10" fmla="*/ 820359 h 978121"/>
                <a:gd name="connsiteX11" fmla="*/ 244536 w 709944"/>
                <a:gd name="connsiteY11" fmla="*/ 962345 h 97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9944" h="978121">
                  <a:moveTo>
                    <a:pt x="173542" y="694150"/>
                  </a:moveTo>
                  <a:lnTo>
                    <a:pt x="276089" y="978121"/>
                  </a:lnTo>
                  <a:lnTo>
                    <a:pt x="560067" y="978121"/>
                  </a:lnTo>
                  <a:lnTo>
                    <a:pt x="709944" y="583717"/>
                  </a:lnTo>
                  <a:lnTo>
                    <a:pt x="607397" y="94657"/>
                  </a:lnTo>
                  <a:lnTo>
                    <a:pt x="441743" y="23664"/>
                  </a:lnTo>
                  <a:lnTo>
                    <a:pt x="331307" y="0"/>
                  </a:lnTo>
                  <a:lnTo>
                    <a:pt x="244536" y="23664"/>
                  </a:lnTo>
                  <a:lnTo>
                    <a:pt x="78882" y="212978"/>
                  </a:lnTo>
                  <a:lnTo>
                    <a:pt x="0" y="536389"/>
                  </a:lnTo>
                  <a:lnTo>
                    <a:pt x="149877" y="820359"/>
                  </a:lnTo>
                  <a:lnTo>
                    <a:pt x="244536" y="962345"/>
                  </a:lnTo>
                </a:path>
              </a:pathLst>
            </a:custGeom>
            <a:solidFill>
              <a:srgbClr val="D7DCD4"/>
            </a:solidFill>
          </p:spPr>
          <p:txBody>
            <a:bodyPr vert="horz" wrap="square" lIns="128588" tIns="64294" rIns="128588" bIns="64294" numCol="1" rtlCol="0" anchor="t" anchorCtr="0" compatLnSpc="1">
              <a:prstTxWarp prst="textNoShape">
                <a:avLst/>
              </a:prstTxWarp>
            </a:bodyPr>
            <a:lstStyle/>
            <a:p>
              <a:pPr defTabSz="1285724">
                <a:tabLst>
                  <a:tab pos="1500010" algn="l"/>
                </a:tabLst>
              </a:pPr>
              <a:endParaRPr lang="en-US" sz="4219" dirty="0">
                <a:latin typeface="Gotham Book"/>
                <a:ea typeface="Gotham Book"/>
                <a:cs typeface="Gotham Book"/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 bwMode="auto">
          <a:xfrm flipV="1">
            <a:off x="18909038" y="4464764"/>
            <a:ext cx="454501" cy="1541510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80199571"/>
      </p:ext>
    </p:extLst>
  </p:cSld>
  <p:clrMapOvr>
    <a:masterClrMapping/>
  </p:clrMapOvr>
  <p:transition advTm="70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853" y="1048937"/>
            <a:ext cx="1682336" cy="1682336"/>
          </a:xfrm>
          <a:prstGeom prst="rect">
            <a:avLst/>
          </a:prstGeom>
        </p:spPr>
      </p:pic>
      <p:grpSp>
        <p:nvGrpSpPr>
          <p:cNvPr id="128" name="Group 127"/>
          <p:cNvGrpSpPr/>
          <p:nvPr/>
        </p:nvGrpSpPr>
        <p:grpSpPr>
          <a:xfrm>
            <a:off x="11642484" y="4867324"/>
            <a:ext cx="12852897" cy="2232839"/>
            <a:chOff x="11642484" y="4867324"/>
            <a:chExt cx="12852897" cy="2232839"/>
          </a:xfrm>
        </p:grpSpPr>
        <p:grpSp>
          <p:nvGrpSpPr>
            <p:cNvPr id="124" name="Group 123"/>
            <p:cNvGrpSpPr/>
            <p:nvPr/>
          </p:nvGrpSpPr>
          <p:grpSpPr>
            <a:xfrm>
              <a:off x="11642484" y="4867324"/>
              <a:ext cx="12230632" cy="2232839"/>
              <a:chOff x="11642484" y="4867324"/>
              <a:chExt cx="12230632" cy="2232839"/>
            </a:xfrm>
          </p:grpSpPr>
          <p:sp>
            <p:nvSpPr>
              <p:cNvPr id="26" name="Can 25"/>
              <p:cNvSpPr/>
              <p:nvPr/>
            </p:nvSpPr>
            <p:spPr>
              <a:xfrm rot="16200000">
                <a:off x="17126543" y="167029"/>
                <a:ext cx="648111" cy="11616230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0" name="Can 29"/>
              <p:cNvSpPr/>
              <p:nvPr/>
            </p:nvSpPr>
            <p:spPr>
              <a:xfrm rot="16200000">
                <a:off x="17580001" y="-145678"/>
                <a:ext cx="355600" cy="12230630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13148544" y="5807748"/>
                <a:ext cx="285940" cy="2859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4098669" y="5817026"/>
                <a:ext cx="285940" cy="2859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15048793" y="5817026"/>
                <a:ext cx="285940" cy="2859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19419876" y="5807748"/>
                <a:ext cx="285940" cy="2859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20370001" y="5817026"/>
                <a:ext cx="285940" cy="2859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21320125" y="5817026"/>
                <a:ext cx="285940" cy="2859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pic>
            <p:nvPicPr>
              <p:cNvPr id="121" name="Content Placeholder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81" t="14981" r="14875" b="14875"/>
              <a:stretch/>
            </p:blipFill>
            <p:spPr>
              <a:xfrm>
                <a:off x="16473778" y="4867324"/>
                <a:ext cx="2232839" cy="2232839"/>
              </a:xfrm>
              <a:prstGeom prst="ellipse">
                <a:avLst/>
              </a:prstGeom>
            </p:spPr>
          </p:pic>
        </p:grpSp>
        <p:grpSp>
          <p:nvGrpSpPr>
            <p:cNvPr id="125" name="Group"/>
            <p:cNvGrpSpPr/>
            <p:nvPr/>
          </p:nvGrpSpPr>
          <p:grpSpPr>
            <a:xfrm rot="3759415">
              <a:off x="22731717" y="5076358"/>
              <a:ext cx="1760054" cy="1767275"/>
              <a:chOff x="0" y="0"/>
              <a:chExt cx="801618" cy="80490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26" name="Triangle"/>
              <p:cNvSpPr/>
              <p:nvPr/>
            </p:nvSpPr>
            <p:spPr>
              <a:xfrm rot="1560000">
                <a:off x="385577" y="164378"/>
                <a:ext cx="298360" cy="605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" y="0"/>
                    </a:moveTo>
                    <a:lnTo>
                      <a:pt x="0" y="17590"/>
                    </a:lnTo>
                    <a:lnTo>
                      <a:pt x="21600" y="21600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27" name="Triangle"/>
              <p:cNvSpPr/>
              <p:nvPr/>
            </p:nvSpPr>
            <p:spPr>
              <a:xfrm rot="1590000" flipH="1">
                <a:off x="119476" y="34739"/>
                <a:ext cx="298360" cy="605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" y="0"/>
                    </a:moveTo>
                    <a:lnTo>
                      <a:pt x="0" y="17590"/>
                    </a:lnTo>
                    <a:lnTo>
                      <a:pt x="21600" y="21600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4522" y="1064605"/>
            <a:ext cx="1651000" cy="1651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276349" y="3230977"/>
            <a:ext cx="17109291" cy="8294687"/>
          </a:xfrm>
        </p:spPr>
        <p:txBody>
          <a:bodyPr>
            <a:noAutofit/>
          </a:bodyPr>
          <a:lstStyle/>
          <a:p>
            <a:r>
              <a:rPr lang="en-US" dirty="0" smtClean="0"/>
              <a:t>One stream (</a:t>
            </a:r>
            <a:r>
              <a:rPr lang="en-US" u="sng" dirty="0" err="1" smtClean="0"/>
              <a:t>uid</a:t>
            </a:r>
            <a:r>
              <a:rPr lang="en-US" dirty="0" smtClean="0"/>
              <a:t>, </a:t>
            </a:r>
            <a:r>
              <a:rPr lang="en-US" u="sng" dirty="0" err="1" smtClean="0"/>
              <a:t>sid</a:t>
            </a:r>
            <a:r>
              <a:rPr lang="en-US" dirty="0" smtClean="0"/>
              <a:t>, x) -&gt; Q(</a:t>
            </a:r>
            <a:r>
              <a:rPr lang="en-US" dirty="0" err="1" smtClean="0"/>
              <a:t>uid</a:t>
            </a:r>
            <a:r>
              <a:rPr lang="en-US" dirty="0" smtClean="0"/>
              <a:t>, </a:t>
            </a:r>
            <a:r>
              <a:rPr lang="en-US" dirty="0" err="1" smtClean="0"/>
              <a:t>sid</a:t>
            </a:r>
            <a:r>
              <a:rPr lang="en-US" dirty="0" smtClean="0"/>
              <a:t>, x)</a:t>
            </a:r>
          </a:p>
          <a:p>
            <a:r>
              <a:rPr lang="en-US" dirty="0" smtClean="0"/>
              <a:t>Partitioned by user, session</a:t>
            </a:r>
          </a:p>
          <a:p>
            <a:endParaRPr lang="en-US" dirty="0" smtClean="0"/>
          </a:p>
          <a:p>
            <a:r>
              <a:rPr lang="en-US" dirty="0" smtClean="0"/>
              <a:t>State evolution as a log</a:t>
            </a:r>
            <a:endParaRPr lang="en-US" dirty="0"/>
          </a:p>
          <a:p>
            <a:pPr lvl="1"/>
            <a:r>
              <a:rPr lang="en-US" sz="4000" dirty="0"/>
              <a:t>t</a:t>
            </a:r>
            <a:r>
              <a:rPr lang="en-US" sz="4000" dirty="0" smtClean="0"/>
              <a:t>he “kappa architecture”?</a:t>
            </a:r>
            <a:endParaRPr lang="en-US" sz="4000" dirty="0"/>
          </a:p>
          <a:p>
            <a:r>
              <a:rPr lang="en-US" dirty="0" smtClean="0"/>
              <a:t>Goes deeper:</a:t>
            </a:r>
          </a:p>
          <a:p>
            <a:pPr lvl="1"/>
            <a:r>
              <a:rPr lang="en-US" sz="4000" dirty="0" smtClean="0"/>
              <a:t>Both system internals &amp; application logic </a:t>
            </a:r>
            <a:br>
              <a:rPr lang="en-US" sz="4000" dirty="0" smtClean="0"/>
            </a:br>
            <a:r>
              <a:rPr lang="en-US" sz="4000" dirty="0" smtClean="0"/>
              <a:t>implemented as stream queries</a:t>
            </a:r>
            <a:endParaRPr lang="en-US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Services as Stream Queries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39643" y="8080333"/>
            <a:ext cx="1661303" cy="1661303"/>
          </a:xfrm>
          <a:prstGeom prst="rect">
            <a:avLst/>
          </a:prstGeom>
        </p:spPr>
      </p:pic>
      <p:cxnSp>
        <p:nvCxnSpPr>
          <p:cNvPr id="32" name="Straight Arrow Connector 31"/>
          <p:cNvCxnSpPr>
            <a:stCxn id="15" idx="2"/>
            <a:endCxn id="80" idx="7"/>
          </p:cNvCxnSpPr>
          <p:nvPr/>
        </p:nvCxnSpPr>
        <p:spPr>
          <a:xfrm flipH="1">
            <a:off x="13392609" y="2731273"/>
            <a:ext cx="3330412" cy="311835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Arrow Connector 32"/>
          <p:cNvCxnSpPr>
            <a:endCxn id="81" idx="7"/>
          </p:cNvCxnSpPr>
          <p:nvPr/>
        </p:nvCxnSpPr>
        <p:spPr>
          <a:xfrm flipH="1">
            <a:off x="14342734" y="2715605"/>
            <a:ext cx="4042906" cy="3143296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Arrow Connector 44"/>
          <p:cNvCxnSpPr>
            <a:stCxn id="89" idx="3"/>
            <a:endCxn id="17" idx="0"/>
          </p:cNvCxnSpPr>
          <p:nvPr/>
        </p:nvCxnSpPr>
        <p:spPr>
          <a:xfrm flipH="1">
            <a:off x="17570295" y="6061091"/>
            <a:ext cx="3791705" cy="2019242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Arrow Connector 50"/>
          <p:cNvCxnSpPr>
            <a:stCxn id="88" idx="1"/>
            <a:endCxn id="16" idx="2"/>
          </p:cNvCxnSpPr>
          <p:nvPr/>
        </p:nvCxnSpPr>
        <p:spPr>
          <a:xfrm flipH="1" flipV="1">
            <a:off x="18400022" y="2715605"/>
            <a:ext cx="2011854" cy="3143296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>
            <a:stCxn id="87" idx="1"/>
            <a:endCxn id="15" idx="2"/>
          </p:cNvCxnSpPr>
          <p:nvPr/>
        </p:nvCxnSpPr>
        <p:spPr>
          <a:xfrm flipH="1" flipV="1">
            <a:off x="16723021" y="2731273"/>
            <a:ext cx="2738730" cy="311835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Arrow Connector 35"/>
          <p:cNvCxnSpPr>
            <a:stCxn id="17" idx="0"/>
            <a:endCxn id="82" idx="5"/>
          </p:cNvCxnSpPr>
          <p:nvPr/>
        </p:nvCxnSpPr>
        <p:spPr>
          <a:xfrm flipH="1" flipV="1">
            <a:off x="15292858" y="6061091"/>
            <a:ext cx="2277437" cy="2019242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1" name="Group 30"/>
          <p:cNvGrpSpPr/>
          <p:nvPr/>
        </p:nvGrpSpPr>
        <p:grpSpPr>
          <a:xfrm>
            <a:off x="14808998" y="11161428"/>
            <a:ext cx="5283200" cy="2005278"/>
            <a:chOff x="14808998" y="11161428"/>
            <a:chExt cx="5283200" cy="2005278"/>
          </a:xfrm>
        </p:grpSpPr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08998" y="11161428"/>
              <a:ext cx="5283200" cy="10668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6365996" y="12025368"/>
              <a:ext cx="3595536" cy="114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ts val="66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spc="0" normalizeH="0" baseline="0" dirty="0" smtClean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[</a:t>
              </a:r>
              <a:r>
                <a:rPr kumimoji="0" lang="en-US" sz="3000" b="0" i="0" u="none" strike="noStrike" cap="none" spc="0" normalizeH="0" baseline="0" dirty="0" smtClean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ACHM11, CMA+12</a:t>
              </a:r>
              <a:r>
                <a:rPr kumimoji="0" lang="en-US" sz="3000" b="0" i="0" u="none" strike="noStrike" cap="none" spc="0" normalizeH="0" baseline="0" dirty="0" smtClean="0">
                  <a:ln>
                    <a:noFill/>
                  </a:ln>
                  <a:solidFill>
                    <a:srgbClr val="53585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]</a:t>
              </a:r>
              <a:endParaRPr kumimoji="0" lang="en-US" sz="3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503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16513968" y="1714500"/>
            <a:ext cx="4822033" cy="6603204"/>
            <a:chOff x="9855200" y="2438400"/>
            <a:chExt cx="2170248" cy="297189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55200" y="2438400"/>
              <a:ext cx="2170248" cy="2971899"/>
            </a:xfrm>
            <a:prstGeom prst="rect">
              <a:avLst/>
            </a:prstGeom>
          </p:spPr>
        </p:pic>
        <p:sp>
          <p:nvSpPr>
            <p:cNvPr id="26" name="Freeform 25"/>
            <p:cNvSpPr/>
            <p:nvPr/>
          </p:nvSpPr>
          <p:spPr>
            <a:xfrm>
              <a:off x="10578171" y="3657600"/>
              <a:ext cx="709944" cy="964810"/>
            </a:xfrm>
            <a:custGeom>
              <a:avLst/>
              <a:gdLst>
                <a:gd name="connsiteX0" fmla="*/ 173542 w 709944"/>
                <a:gd name="connsiteY0" fmla="*/ 694150 h 978121"/>
                <a:gd name="connsiteX1" fmla="*/ 276089 w 709944"/>
                <a:gd name="connsiteY1" fmla="*/ 978121 h 978121"/>
                <a:gd name="connsiteX2" fmla="*/ 560067 w 709944"/>
                <a:gd name="connsiteY2" fmla="*/ 978121 h 978121"/>
                <a:gd name="connsiteX3" fmla="*/ 709944 w 709944"/>
                <a:gd name="connsiteY3" fmla="*/ 583717 h 978121"/>
                <a:gd name="connsiteX4" fmla="*/ 607397 w 709944"/>
                <a:gd name="connsiteY4" fmla="*/ 94657 h 978121"/>
                <a:gd name="connsiteX5" fmla="*/ 441743 w 709944"/>
                <a:gd name="connsiteY5" fmla="*/ 23664 h 978121"/>
                <a:gd name="connsiteX6" fmla="*/ 331307 w 709944"/>
                <a:gd name="connsiteY6" fmla="*/ 0 h 978121"/>
                <a:gd name="connsiteX7" fmla="*/ 244536 w 709944"/>
                <a:gd name="connsiteY7" fmla="*/ 23664 h 978121"/>
                <a:gd name="connsiteX8" fmla="*/ 78882 w 709944"/>
                <a:gd name="connsiteY8" fmla="*/ 212978 h 978121"/>
                <a:gd name="connsiteX9" fmla="*/ 0 w 709944"/>
                <a:gd name="connsiteY9" fmla="*/ 536389 h 978121"/>
                <a:gd name="connsiteX10" fmla="*/ 149877 w 709944"/>
                <a:gd name="connsiteY10" fmla="*/ 820359 h 978121"/>
                <a:gd name="connsiteX11" fmla="*/ 244536 w 709944"/>
                <a:gd name="connsiteY11" fmla="*/ 962345 h 97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9944" h="978121">
                  <a:moveTo>
                    <a:pt x="173542" y="694150"/>
                  </a:moveTo>
                  <a:lnTo>
                    <a:pt x="276089" y="978121"/>
                  </a:lnTo>
                  <a:lnTo>
                    <a:pt x="560067" y="978121"/>
                  </a:lnTo>
                  <a:lnTo>
                    <a:pt x="709944" y="583717"/>
                  </a:lnTo>
                  <a:lnTo>
                    <a:pt x="607397" y="94657"/>
                  </a:lnTo>
                  <a:lnTo>
                    <a:pt x="441743" y="23664"/>
                  </a:lnTo>
                  <a:lnTo>
                    <a:pt x="331307" y="0"/>
                  </a:lnTo>
                  <a:lnTo>
                    <a:pt x="244536" y="23664"/>
                  </a:lnTo>
                  <a:lnTo>
                    <a:pt x="78882" y="212978"/>
                  </a:lnTo>
                  <a:lnTo>
                    <a:pt x="0" y="536389"/>
                  </a:lnTo>
                  <a:lnTo>
                    <a:pt x="149877" y="820359"/>
                  </a:lnTo>
                  <a:lnTo>
                    <a:pt x="244536" y="962345"/>
                  </a:lnTo>
                </a:path>
              </a:pathLst>
            </a:custGeom>
            <a:solidFill>
              <a:srgbClr val="D7DCD4"/>
            </a:solidFill>
          </p:spPr>
          <p:txBody>
            <a:bodyPr vert="horz" wrap="square" lIns="128588" tIns="64294" rIns="128588" bIns="64294" numCol="1" rtlCol="0" anchor="t" anchorCtr="0" compatLnSpc="1">
              <a:prstTxWarp prst="textNoShape">
                <a:avLst/>
              </a:prstTxWarp>
            </a:bodyPr>
            <a:lstStyle/>
            <a:p>
              <a:pPr defTabSz="1285724">
                <a:tabLst>
                  <a:tab pos="1500010" algn="l"/>
                </a:tabLst>
              </a:pPr>
              <a:endParaRPr lang="en-US" sz="4219" dirty="0">
                <a:latin typeface="Gotham Book"/>
                <a:ea typeface="Gotham Book"/>
                <a:cs typeface="Gotham Book"/>
              </a:endParaRP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369599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9620256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7156415" y="9751223"/>
            <a:ext cx="645966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407073" y="9751223"/>
            <a:ext cx="645966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719" y="4929188"/>
            <a:ext cx="2357438" cy="286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3" y="4929188"/>
            <a:ext cx="2357438" cy="2868000"/>
          </a:xfrm>
          <a:prstGeom prst="rect">
            <a:avLst/>
          </a:prstGeom>
        </p:spPr>
      </p:pic>
      <p:pic>
        <p:nvPicPr>
          <p:cNvPr id="17" name="Picture 16" descr="AA02635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3" y="9858375"/>
            <a:ext cx="857250" cy="853085"/>
          </a:xfrm>
          <a:prstGeom prst="rect">
            <a:avLst/>
          </a:prstGeom>
        </p:spPr>
      </p:pic>
      <p:pic>
        <p:nvPicPr>
          <p:cNvPr id="21" name="Picture 20" descr="AA02635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189" y="9858375"/>
            <a:ext cx="857250" cy="85308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 bwMode="auto">
          <a:xfrm>
            <a:off x="4369597" y="4071938"/>
            <a:ext cx="9429750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18909034" y="4506780"/>
            <a:ext cx="601583" cy="1499489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46366647"/>
      </p:ext>
    </p:extLst>
  </p:cSld>
  <p:clrMapOvr>
    <a:masterClrMapping/>
  </p:clrMapOvr>
  <p:transition advTm="699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369599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9620256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7156415" y="9751223"/>
            <a:ext cx="645966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407073" y="9751223"/>
            <a:ext cx="645966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719" y="4929188"/>
            <a:ext cx="2357438" cy="286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3" y="4929188"/>
            <a:ext cx="2357438" cy="2868000"/>
          </a:xfrm>
          <a:prstGeom prst="rect">
            <a:avLst/>
          </a:prstGeom>
        </p:spPr>
      </p:pic>
      <p:pic>
        <p:nvPicPr>
          <p:cNvPr id="17" name="Picture 16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3" y="9858375"/>
            <a:ext cx="857250" cy="853085"/>
          </a:xfrm>
          <a:prstGeom prst="rect">
            <a:avLst/>
          </a:prstGeom>
        </p:spPr>
      </p:pic>
      <p:pic>
        <p:nvPicPr>
          <p:cNvPr id="21" name="Picture 20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189" y="9858375"/>
            <a:ext cx="857250" cy="85308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 bwMode="auto">
          <a:xfrm>
            <a:off x="4369597" y="4071938"/>
            <a:ext cx="9429750" cy="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9" name="Group 38"/>
          <p:cNvGrpSpPr/>
          <p:nvPr/>
        </p:nvGrpSpPr>
        <p:grpSpPr>
          <a:xfrm>
            <a:off x="16513968" y="1714500"/>
            <a:ext cx="4822033" cy="6603204"/>
            <a:chOff x="9855200" y="2438400"/>
            <a:chExt cx="2170248" cy="2971899"/>
          </a:xfrm>
        </p:grpSpPr>
        <p:grpSp>
          <p:nvGrpSpPr>
            <p:cNvPr id="38" name="Group 37"/>
            <p:cNvGrpSpPr/>
            <p:nvPr/>
          </p:nvGrpSpPr>
          <p:grpSpPr>
            <a:xfrm>
              <a:off x="9855200" y="2438400"/>
              <a:ext cx="2170248" cy="2971899"/>
              <a:chOff x="9855200" y="2438400"/>
              <a:chExt cx="2170248" cy="2971899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55200" y="2438400"/>
                <a:ext cx="2170248" cy="2971899"/>
              </a:xfrm>
              <a:prstGeom prst="rect">
                <a:avLst/>
              </a:prstGeom>
            </p:spPr>
          </p:pic>
          <p:sp>
            <p:nvSpPr>
              <p:cNvPr id="26" name="Freeform 25"/>
              <p:cNvSpPr/>
              <p:nvPr/>
            </p:nvSpPr>
            <p:spPr>
              <a:xfrm>
                <a:off x="10578171" y="3657600"/>
                <a:ext cx="709944" cy="964810"/>
              </a:xfrm>
              <a:custGeom>
                <a:avLst/>
                <a:gdLst>
                  <a:gd name="connsiteX0" fmla="*/ 173542 w 709944"/>
                  <a:gd name="connsiteY0" fmla="*/ 694150 h 978121"/>
                  <a:gd name="connsiteX1" fmla="*/ 276089 w 709944"/>
                  <a:gd name="connsiteY1" fmla="*/ 978121 h 978121"/>
                  <a:gd name="connsiteX2" fmla="*/ 560067 w 709944"/>
                  <a:gd name="connsiteY2" fmla="*/ 978121 h 978121"/>
                  <a:gd name="connsiteX3" fmla="*/ 709944 w 709944"/>
                  <a:gd name="connsiteY3" fmla="*/ 583717 h 978121"/>
                  <a:gd name="connsiteX4" fmla="*/ 607397 w 709944"/>
                  <a:gd name="connsiteY4" fmla="*/ 94657 h 978121"/>
                  <a:gd name="connsiteX5" fmla="*/ 441743 w 709944"/>
                  <a:gd name="connsiteY5" fmla="*/ 23664 h 978121"/>
                  <a:gd name="connsiteX6" fmla="*/ 331307 w 709944"/>
                  <a:gd name="connsiteY6" fmla="*/ 0 h 978121"/>
                  <a:gd name="connsiteX7" fmla="*/ 244536 w 709944"/>
                  <a:gd name="connsiteY7" fmla="*/ 23664 h 978121"/>
                  <a:gd name="connsiteX8" fmla="*/ 78882 w 709944"/>
                  <a:gd name="connsiteY8" fmla="*/ 212978 h 978121"/>
                  <a:gd name="connsiteX9" fmla="*/ 0 w 709944"/>
                  <a:gd name="connsiteY9" fmla="*/ 536389 h 978121"/>
                  <a:gd name="connsiteX10" fmla="*/ 149877 w 709944"/>
                  <a:gd name="connsiteY10" fmla="*/ 820359 h 978121"/>
                  <a:gd name="connsiteX11" fmla="*/ 244536 w 709944"/>
                  <a:gd name="connsiteY11" fmla="*/ 962345 h 978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09944" h="978121">
                    <a:moveTo>
                      <a:pt x="173542" y="694150"/>
                    </a:moveTo>
                    <a:lnTo>
                      <a:pt x="276089" y="978121"/>
                    </a:lnTo>
                    <a:lnTo>
                      <a:pt x="560067" y="978121"/>
                    </a:lnTo>
                    <a:lnTo>
                      <a:pt x="709944" y="583717"/>
                    </a:lnTo>
                    <a:lnTo>
                      <a:pt x="607397" y="94657"/>
                    </a:lnTo>
                    <a:lnTo>
                      <a:pt x="441743" y="23664"/>
                    </a:lnTo>
                    <a:lnTo>
                      <a:pt x="331307" y="0"/>
                    </a:lnTo>
                    <a:lnTo>
                      <a:pt x="244536" y="23664"/>
                    </a:lnTo>
                    <a:lnTo>
                      <a:pt x="78882" y="212978"/>
                    </a:lnTo>
                    <a:lnTo>
                      <a:pt x="0" y="536389"/>
                    </a:lnTo>
                    <a:lnTo>
                      <a:pt x="149877" y="820359"/>
                    </a:lnTo>
                    <a:lnTo>
                      <a:pt x="244536" y="962345"/>
                    </a:lnTo>
                  </a:path>
                </a:pathLst>
              </a:custGeom>
              <a:solidFill>
                <a:srgbClr val="D7DCD4"/>
              </a:solidFill>
            </p:spPr>
            <p:txBody>
              <a:bodyPr vert="horz" wrap="square" lIns="128588" tIns="64294" rIns="128588" bIns="6429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85724">
                  <a:tabLst>
                    <a:tab pos="1500010" algn="l"/>
                  </a:tabLst>
                </a:pPr>
                <a:endParaRPr lang="en-US" sz="4219" dirty="0">
                  <a:latin typeface="Gotham Book"/>
                  <a:ea typeface="Gotham Book"/>
                  <a:cs typeface="Gotham Book"/>
                </a:endParaRPr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flipV="1">
              <a:off x="10933144" y="3718760"/>
              <a:ext cx="341679" cy="651232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16" name="Picture 15" descr="AA026359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2" y="1071561"/>
            <a:ext cx="1938232" cy="192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62291"/>
      </p:ext>
    </p:extLst>
  </p:cSld>
  <p:clrMapOvr>
    <a:masterClrMapping/>
  </p:clrMapOvr>
  <p:transition advTm="583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369599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9620256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7252591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503247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719" y="4929188"/>
            <a:ext cx="2357438" cy="286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3" y="4929188"/>
            <a:ext cx="2357438" cy="2868000"/>
          </a:xfrm>
          <a:prstGeom prst="rect">
            <a:avLst/>
          </a:prstGeom>
        </p:spPr>
      </p:pic>
      <p:pic>
        <p:nvPicPr>
          <p:cNvPr id="17" name="Picture 16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3" y="9858375"/>
            <a:ext cx="857250" cy="853085"/>
          </a:xfrm>
          <a:prstGeom prst="rect">
            <a:avLst/>
          </a:prstGeom>
        </p:spPr>
      </p:pic>
      <p:pic>
        <p:nvPicPr>
          <p:cNvPr id="21" name="Picture 20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189" y="9858375"/>
            <a:ext cx="857250" cy="85308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 bwMode="auto">
          <a:xfrm>
            <a:off x="4369597" y="4071938"/>
            <a:ext cx="9429750" cy="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9" name="Group 38"/>
          <p:cNvGrpSpPr/>
          <p:nvPr/>
        </p:nvGrpSpPr>
        <p:grpSpPr>
          <a:xfrm>
            <a:off x="16513968" y="1714500"/>
            <a:ext cx="4822033" cy="6603204"/>
            <a:chOff x="9855200" y="2438400"/>
            <a:chExt cx="2170248" cy="2971899"/>
          </a:xfrm>
        </p:grpSpPr>
        <p:grpSp>
          <p:nvGrpSpPr>
            <p:cNvPr id="38" name="Group 37"/>
            <p:cNvGrpSpPr/>
            <p:nvPr/>
          </p:nvGrpSpPr>
          <p:grpSpPr>
            <a:xfrm>
              <a:off x="9855200" y="2438400"/>
              <a:ext cx="2170248" cy="2971899"/>
              <a:chOff x="9855200" y="2438400"/>
              <a:chExt cx="2170248" cy="2971899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55200" y="2438400"/>
                <a:ext cx="2170248" cy="2971899"/>
              </a:xfrm>
              <a:prstGeom prst="rect">
                <a:avLst/>
              </a:prstGeom>
            </p:spPr>
          </p:pic>
          <p:sp>
            <p:nvSpPr>
              <p:cNvPr id="26" name="Freeform 25"/>
              <p:cNvSpPr/>
              <p:nvPr/>
            </p:nvSpPr>
            <p:spPr>
              <a:xfrm>
                <a:off x="10578171" y="3657600"/>
                <a:ext cx="709944" cy="964810"/>
              </a:xfrm>
              <a:custGeom>
                <a:avLst/>
                <a:gdLst>
                  <a:gd name="connsiteX0" fmla="*/ 173542 w 709944"/>
                  <a:gd name="connsiteY0" fmla="*/ 694150 h 978121"/>
                  <a:gd name="connsiteX1" fmla="*/ 276089 w 709944"/>
                  <a:gd name="connsiteY1" fmla="*/ 978121 h 978121"/>
                  <a:gd name="connsiteX2" fmla="*/ 560067 w 709944"/>
                  <a:gd name="connsiteY2" fmla="*/ 978121 h 978121"/>
                  <a:gd name="connsiteX3" fmla="*/ 709944 w 709944"/>
                  <a:gd name="connsiteY3" fmla="*/ 583717 h 978121"/>
                  <a:gd name="connsiteX4" fmla="*/ 607397 w 709944"/>
                  <a:gd name="connsiteY4" fmla="*/ 94657 h 978121"/>
                  <a:gd name="connsiteX5" fmla="*/ 441743 w 709944"/>
                  <a:gd name="connsiteY5" fmla="*/ 23664 h 978121"/>
                  <a:gd name="connsiteX6" fmla="*/ 331307 w 709944"/>
                  <a:gd name="connsiteY6" fmla="*/ 0 h 978121"/>
                  <a:gd name="connsiteX7" fmla="*/ 244536 w 709944"/>
                  <a:gd name="connsiteY7" fmla="*/ 23664 h 978121"/>
                  <a:gd name="connsiteX8" fmla="*/ 78882 w 709944"/>
                  <a:gd name="connsiteY8" fmla="*/ 212978 h 978121"/>
                  <a:gd name="connsiteX9" fmla="*/ 0 w 709944"/>
                  <a:gd name="connsiteY9" fmla="*/ 536389 h 978121"/>
                  <a:gd name="connsiteX10" fmla="*/ 149877 w 709944"/>
                  <a:gd name="connsiteY10" fmla="*/ 820359 h 978121"/>
                  <a:gd name="connsiteX11" fmla="*/ 244536 w 709944"/>
                  <a:gd name="connsiteY11" fmla="*/ 962345 h 978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09944" h="978121">
                    <a:moveTo>
                      <a:pt x="173542" y="694150"/>
                    </a:moveTo>
                    <a:lnTo>
                      <a:pt x="276089" y="978121"/>
                    </a:lnTo>
                    <a:lnTo>
                      <a:pt x="560067" y="978121"/>
                    </a:lnTo>
                    <a:lnTo>
                      <a:pt x="709944" y="583717"/>
                    </a:lnTo>
                    <a:lnTo>
                      <a:pt x="607397" y="94657"/>
                    </a:lnTo>
                    <a:lnTo>
                      <a:pt x="441743" y="23664"/>
                    </a:lnTo>
                    <a:lnTo>
                      <a:pt x="331307" y="0"/>
                    </a:lnTo>
                    <a:lnTo>
                      <a:pt x="244536" y="23664"/>
                    </a:lnTo>
                    <a:lnTo>
                      <a:pt x="78882" y="212978"/>
                    </a:lnTo>
                    <a:lnTo>
                      <a:pt x="0" y="536389"/>
                    </a:lnTo>
                    <a:lnTo>
                      <a:pt x="149877" y="820359"/>
                    </a:lnTo>
                    <a:lnTo>
                      <a:pt x="244536" y="962345"/>
                    </a:lnTo>
                  </a:path>
                </a:pathLst>
              </a:custGeom>
              <a:solidFill>
                <a:srgbClr val="D7DCD4"/>
              </a:solidFill>
            </p:spPr>
            <p:txBody>
              <a:bodyPr vert="horz" wrap="square" lIns="128588" tIns="64294" rIns="128588" bIns="6429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85724">
                  <a:tabLst>
                    <a:tab pos="1500010" algn="l"/>
                  </a:tabLst>
                </a:pPr>
                <a:endParaRPr lang="en-US" sz="4219" dirty="0">
                  <a:latin typeface="Gotham Book"/>
                  <a:ea typeface="Gotham Book"/>
                  <a:cs typeface="Gotham Book"/>
                </a:endParaRPr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flipV="1">
              <a:off x="10933144" y="3742400"/>
              <a:ext cx="412604" cy="627593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648878148"/>
      </p:ext>
    </p:extLst>
  </p:cSld>
  <p:clrMapOvr>
    <a:masterClrMapping/>
  </p:clrMapOvr>
  <p:transition advTm="642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369599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9620256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7252591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503247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52591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solidFill>
                  <a:srgbClr val="000000"/>
                </a:solidFill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503247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solidFill>
                  <a:srgbClr val="000000"/>
                </a:solidFill>
                <a:latin typeface="Gotham Book"/>
                <a:ea typeface="Gotham Book"/>
                <a:cs typeface="Gotham Book"/>
              </a:rPr>
              <a:t>1</a:t>
            </a:r>
          </a:p>
        </p:txBody>
      </p:sp>
      <p:pic>
        <p:nvPicPr>
          <p:cNvPr id="5" name="Picture 4" descr="AA02634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690" y="1068632"/>
            <a:ext cx="2786063" cy="1931745"/>
          </a:xfrm>
          <a:prstGeom prst="rect">
            <a:avLst/>
          </a:prstGeom>
        </p:spPr>
      </p:pic>
      <p:pic>
        <p:nvPicPr>
          <p:cNvPr id="16" name="Picture 15" descr="AA02634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690" y="1068632"/>
            <a:ext cx="2786063" cy="1931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719" y="4929188"/>
            <a:ext cx="2357438" cy="286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3" y="4929188"/>
            <a:ext cx="2357438" cy="2868000"/>
          </a:xfrm>
          <a:prstGeom prst="rect">
            <a:avLst/>
          </a:prstGeom>
        </p:spPr>
      </p:pic>
      <p:pic>
        <p:nvPicPr>
          <p:cNvPr id="17" name="Picture 16" descr="AA02635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3" y="9858375"/>
            <a:ext cx="857250" cy="853085"/>
          </a:xfrm>
          <a:prstGeom prst="rect">
            <a:avLst/>
          </a:prstGeom>
        </p:spPr>
      </p:pic>
      <p:pic>
        <p:nvPicPr>
          <p:cNvPr id="21" name="Picture 20" descr="AA02635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189" y="9858375"/>
            <a:ext cx="857250" cy="85308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 bwMode="auto">
          <a:xfrm>
            <a:off x="4369597" y="4071938"/>
            <a:ext cx="9429750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9" name="Group 38"/>
          <p:cNvGrpSpPr/>
          <p:nvPr/>
        </p:nvGrpSpPr>
        <p:grpSpPr>
          <a:xfrm>
            <a:off x="16513968" y="1714500"/>
            <a:ext cx="4822033" cy="6603204"/>
            <a:chOff x="9855200" y="2438400"/>
            <a:chExt cx="2170248" cy="2971899"/>
          </a:xfrm>
        </p:grpSpPr>
        <p:grpSp>
          <p:nvGrpSpPr>
            <p:cNvPr id="38" name="Group 37"/>
            <p:cNvGrpSpPr/>
            <p:nvPr/>
          </p:nvGrpSpPr>
          <p:grpSpPr>
            <a:xfrm>
              <a:off x="9855200" y="2438400"/>
              <a:ext cx="2170248" cy="2971899"/>
              <a:chOff x="9855200" y="2438400"/>
              <a:chExt cx="2170248" cy="2971899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55200" y="2438400"/>
                <a:ext cx="2170248" cy="2971899"/>
              </a:xfrm>
              <a:prstGeom prst="rect">
                <a:avLst/>
              </a:prstGeom>
            </p:spPr>
          </p:pic>
          <p:sp>
            <p:nvSpPr>
              <p:cNvPr id="26" name="Freeform 25"/>
              <p:cNvSpPr/>
              <p:nvPr/>
            </p:nvSpPr>
            <p:spPr>
              <a:xfrm>
                <a:off x="10578171" y="3657600"/>
                <a:ext cx="709944" cy="964810"/>
              </a:xfrm>
              <a:custGeom>
                <a:avLst/>
                <a:gdLst>
                  <a:gd name="connsiteX0" fmla="*/ 173542 w 709944"/>
                  <a:gd name="connsiteY0" fmla="*/ 694150 h 978121"/>
                  <a:gd name="connsiteX1" fmla="*/ 276089 w 709944"/>
                  <a:gd name="connsiteY1" fmla="*/ 978121 h 978121"/>
                  <a:gd name="connsiteX2" fmla="*/ 560067 w 709944"/>
                  <a:gd name="connsiteY2" fmla="*/ 978121 h 978121"/>
                  <a:gd name="connsiteX3" fmla="*/ 709944 w 709944"/>
                  <a:gd name="connsiteY3" fmla="*/ 583717 h 978121"/>
                  <a:gd name="connsiteX4" fmla="*/ 607397 w 709944"/>
                  <a:gd name="connsiteY4" fmla="*/ 94657 h 978121"/>
                  <a:gd name="connsiteX5" fmla="*/ 441743 w 709944"/>
                  <a:gd name="connsiteY5" fmla="*/ 23664 h 978121"/>
                  <a:gd name="connsiteX6" fmla="*/ 331307 w 709944"/>
                  <a:gd name="connsiteY6" fmla="*/ 0 h 978121"/>
                  <a:gd name="connsiteX7" fmla="*/ 244536 w 709944"/>
                  <a:gd name="connsiteY7" fmla="*/ 23664 h 978121"/>
                  <a:gd name="connsiteX8" fmla="*/ 78882 w 709944"/>
                  <a:gd name="connsiteY8" fmla="*/ 212978 h 978121"/>
                  <a:gd name="connsiteX9" fmla="*/ 0 w 709944"/>
                  <a:gd name="connsiteY9" fmla="*/ 536389 h 978121"/>
                  <a:gd name="connsiteX10" fmla="*/ 149877 w 709944"/>
                  <a:gd name="connsiteY10" fmla="*/ 820359 h 978121"/>
                  <a:gd name="connsiteX11" fmla="*/ 244536 w 709944"/>
                  <a:gd name="connsiteY11" fmla="*/ 962345 h 978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09944" h="978121">
                    <a:moveTo>
                      <a:pt x="173542" y="694150"/>
                    </a:moveTo>
                    <a:lnTo>
                      <a:pt x="276089" y="978121"/>
                    </a:lnTo>
                    <a:lnTo>
                      <a:pt x="560067" y="978121"/>
                    </a:lnTo>
                    <a:lnTo>
                      <a:pt x="709944" y="583717"/>
                    </a:lnTo>
                    <a:lnTo>
                      <a:pt x="607397" y="94657"/>
                    </a:lnTo>
                    <a:lnTo>
                      <a:pt x="441743" y="23664"/>
                    </a:lnTo>
                    <a:lnTo>
                      <a:pt x="331307" y="0"/>
                    </a:lnTo>
                    <a:lnTo>
                      <a:pt x="244536" y="23664"/>
                    </a:lnTo>
                    <a:lnTo>
                      <a:pt x="78882" y="212978"/>
                    </a:lnTo>
                    <a:lnTo>
                      <a:pt x="0" y="536389"/>
                    </a:lnTo>
                    <a:lnTo>
                      <a:pt x="149877" y="820359"/>
                    </a:lnTo>
                    <a:lnTo>
                      <a:pt x="244536" y="962345"/>
                    </a:lnTo>
                  </a:path>
                </a:pathLst>
              </a:custGeom>
              <a:solidFill>
                <a:srgbClr val="D7DCD4"/>
              </a:solidFill>
            </p:spPr>
            <p:txBody>
              <a:bodyPr vert="horz" wrap="square" lIns="128588" tIns="64294" rIns="128588" bIns="6429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85724">
                  <a:tabLst>
                    <a:tab pos="1500010" algn="l"/>
                  </a:tabLst>
                </a:pPr>
                <a:endParaRPr lang="en-US" sz="4219" dirty="0">
                  <a:latin typeface="Gotham Book"/>
                  <a:ea typeface="Gotham Book"/>
                  <a:cs typeface="Gotham Book"/>
                </a:endParaRPr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flipV="1">
              <a:off x="10933144" y="3784953"/>
              <a:ext cx="474073" cy="585040"/>
            </a:xfrm>
            <a:prstGeom prst="straightConnector1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778149440"/>
      </p:ext>
    </p:extLst>
  </p:cSld>
  <p:clrMapOvr>
    <a:masterClrMapping/>
  </p:clrMapOvr>
  <p:transition advTm="577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9620256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2503247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503247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369599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7252591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solidFill>
                  <a:srgbClr val="000000"/>
                </a:solidFill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48052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solidFill>
                  <a:srgbClr val="000000"/>
                </a:solidFill>
                <a:latin typeface="Gotham Book"/>
                <a:ea typeface="Gotham Book"/>
                <a:cs typeface="Gotham Book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719" y="4929188"/>
            <a:ext cx="2357438" cy="286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3" y="4929188"/>
            <a:ext cx="2357438" cy="2868000"/>
          </a:xfrm>
          <a:prstGeom prst="rect">
            <a:avLst/>
          </a:prstGeom>
        </p:spPr>
      </p:pic>
      <p:pic>
        <p:nvPicPr>
          <p:cNvPr id="17" name="Picture 16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3" y="9858375"/>
            <a:ext cx="857250" cy="853085"/>
          </a:xfrm>
          <a:prstGeom prst="rect">
            <a:avLst/>
          </a:prstGeom>
        </p:spPr>
      </p:pic>
      <p:pic>
        <p:nvPicPr>
          <p:cNvPr id="18" name="Picture 17" descr="AA02634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7" y="10929940"/>
            <a:ext cx="1390918" cy="964406"/>
          </a:xfrm>
          <a:prstGeom prst="rect">
            <a:avLst/>
          </a:prstGeom>
        </p:spPr>
      </p:pic>
      <p:pic>
        <p:nvPicPr>
          <p:cNvPr id="21" name="Picture 20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189" y="9858375"/>
            <a:ext cx="857250" cy="853085"/>
          </a:xfrm>
          <a:prstGeom prst="rect">
            <a:avLst/>
          </a:prstGeom>
        </p:spPr>
      </p:pic>
      <p:pic>
        <p:nvPicPr>
          <p:cNvPr id="22" name="Picture 21" descr="AA02634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194" y="10929940"/>
            <a:ext cx="1390918" cy="96440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48052" y="10822787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solidFill>
                  <a:srgbClr val="000000"/>
                </a:solidFill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498705" y="10822787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4369597" y="4071938"/>
            <a:ext cx="9429750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5" name="Group 34"/>
          <p:cNvGrpSpPr/>
          <p:nvPr/>
        </p:nvGrpSpPr>
        <p:grpSpPr>
          <a:xfrm>
            <a:off x="16513968" y="1714500"/>
            <a:ext cx="4822033" cy="6603204"/>
            <a:chOff x="9855200" y="2438400"/>
            <a:chExt cx="2170248" cy="2971899"/>
          </a:xfrm>
        </p:grpSpPr>
        <p:grpSp>
          <p:nvGrpSpPr>
            <p:cNvPr id="37" name="Group 36"/>
            <p:cNvGrpSpPr/>
            <p:nvPr/>
          </p:nvGrpSpPr>
          <p:grpSpPr>
            <a:xfrm>
              <a:off x="9855200" y="2438400"/>
              <a:ext cx="2170248" cy="2971899"/>
              <a:chOff x="9855200" y="2438400"/>
              <a:chExt cx="2170248" cy="2971899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55200" y="2438400"/>
                <a:ext cx="2170248" cy="2971899"/>
              </a:xfrm>
              <a:prstGeom prst="rect">
                <a:avLst/>
              </a:prstGeom>
            </p:spPr>
          </p:pic>
          <p:sp>
            <p:nvSpPr>
              <p:cNvPr id="40" name="Freeform 39"/>
              <p:cNvSpPr/>
              <p:nvPr/>
            </p:nvSpPr>
            <p:spPr>
              <a:xfrm>
                <a:off x="10578171" y="3657600"/>
                <a:ext cx="709944" cy="964810"/>
              </a:xfrm>
              <a:custGeom>
                <a:avLst/>
                <a:gdLst>
                  <a:gd name="connsiteX0" fmla="*/ 173542 w 709944"/>
                  <a:gd name="connsiteY0" fmla="*/ 694150 h 978121"/>
                  <a:gd name="connsiteX1" fmla="*/ 276089 w 709944"/>
                  <a:gd name="connsiteY1" fmla="*/ 978121 h 978121"/>
                  <a:gd name="connsiteX2" fmla="*/ 560067 w 709944"/>
                  <a:gd name="connsiteY2" fmla="*/ 978121 h 978121"/>
                  <a:gd name="connsiteX3" fmla="*/ 709944 w 709944"/>
                  <a:gd name="connsiteY3" fmla="*/ 583717 h 978121"/>
                  <a:gd name="connsiteX4" fmla="*/ 607397 w 709944"/>
                  <a:gd name="connsiteY4" fmla="*/ 94657 h 978121"/>
                  <a:gd name="connsiteX5" fmla="*/ 441743 w 709944"/>
                  <a:gd name="connsiteY5" fmla="*/ 23664 h 978121"/>
                  <a:gd name="connsiteX6" fmla="*/ 331307 w 709944"/>
                  <a:gd name="connsiteY6" fmla="*/ 0 h 978121"/>
                  <a:gd name="connsiteX7" fmla="*/ 244536 w 709944"/>
                  <a:gd name="connsiteY7" fmla="*/ 23664 h 978121"/>
                  <a:gd name="connsiteX8" fmla="*/ 78882 w 709944"/>
                  <a:gd name="connsiteY8" fmla="*/ 212978 h 978121"/>
                  <a:gd name="connsiteX9" fmla="*/ 0 w 709944"/>
                  <a:gd name="connsiteY9" fmla="*/ 536389 h 978121"/>
                  <a:gd name="connsiteX10" fmla="*/ 149877 w 709944"/>
                  <a:gd name="connsiteY10" fmla="*/ 820359 h 978121"/>
                  <a:gd name="connsiteX11" fmla="*/ 244536 w 709944"/>
                  <a:gd name="connsiteY11" fmla="*/ 962345 h 978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09944" h="978121">
                    <a:moveTo>
                      <a:pt x="173542" y="694150"/>
                    </a:moveTo>
                    <a:lnTo>
                      <a:pt x="276089" y="978121"/>
                    </a:lnTo>
                    <a:lnTo>
                      <a:pt x="560067" y="978121"/>
                    </a:lnTo>
                    <a:lnTo>
                      <a:pt x="709944" y="583717"/>
                    </a:lnTo>
                    <a:lnTo>
                      <a:pt x="607397" y="94657"/>
                    </a:lnTo>
                    <a:lnTo>
                      <a:pt x="441743" y="23664"/>
                    </a:lnTo>
                    <a:lnTo>
                      <a:pt x="331307" y="0"/>
                    </a:lnTo>
                    <a:lnTo>
                      <a:pt x="244536" y="23664"/>
                    </a:lnTo>
                    <a:lnTo>
                      <a:pt x="78882" y="212978"/>
                    </a:lnTo>
                    <a:lnTo>
                      <a:pt x="0" y="536389"/>
                    </a:lnTo>
                    <a:lnTo>
                      <a:pt x="149877" y="820359"/>
                    </a:lnTo>
                    <a:lnTo>
                      <a:pt x="244536" y="962345"/>
                    </a:lnTo>
                  </a:path>
                </a:pathLst>
              </a:custGeom>
              <a:solidFill>
                <a:srgbClr val="D7DCD4"/>
              </a:solidFill>
            </p:spPr>
            <p:txBody>
              <a:bodyPr vert="horz" wrap="square" lIns="128588" tIns="64294" rIns="128588" bIns="6429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85724">
                  <a:tabLst>
                    <a:tab pos="1500010" algn="l"/>
                  </a:tabLst>
                </a:pPr>
                <a:endParaRPr lang="en-US" sz="4219" dirty="0">
                  <a:latin typeface="Gotham Book"/>
                  <a:ea typeface="Gotham Book"/>
                  <a:cs typeface="Gotham Book"/>
                </a:endParaRP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 bwMode="auto">
            <a:xfrm flipV="1">
              <a:off x="10933144" y="3841691"/>
              <a:ext cx="544998" cy="528302"/>
            </a:xfrm>
            <a:prstGeom prst="straightConnector1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6" name="TextBox 45"/>
          <p:cNvSpPr txBox="1"/>
          <p:nvPr/>
        </p:nvSpPr>
        <p:spPr>
          <a:xfrm>
            <a:off x="14618121" y="9621725"/>
            <a:ext cx="1431439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9141" dirty="0">
                <a:solidFill>
                  <a:srgbClr val="008000"/>
                </a:solidFill>
                <a:latin typeface="Gotham Book"/>
                <a:ea typeface="Gotham Book"/>
                <a:cs typeface="Gotham Book"/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391794328"/>
      </p:ext>
    </p:extLst>
  </p:cSld>
  <p:clrMapOvr>
    <a:masterClrMapping/>
  </p:clrMapOvr>
  <p:transition advTm="531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So Slow ‘Bout</a:t>
            </a:r>
            <a:r>
              <a:rPr lang="en-US" dirty="0"/>
              <a:t> </a:t>
            </a:r>
            <a:r>
              <a:rPr lang="en-US" dirty="0" smtClean="0"/>
              <a:t>Peace Love and Understanding?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368479" y="3269165"/>
            <a:ext cx="4858746" cy="5105399"/>
            <a:chOff x="2082800" y="-76200"/>
            <a:chExt cx="4858746" cy="51054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1000" y="1676400"/>
              <a:ext cx="667746" cy="9144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1400" y="2819400"/>
              <a:ext cx="667746" cy="9144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9200" y="762000"/>
              <a:ext cx="667746" cy="9144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8400" y="152400"/>
              <a:ext cx="667746" cy="9144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3800" y="-76200"/>
              <a:ext cx="667746" cy="9144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2800" y="4114800"/>
              <a:ext cx="667746" cy="9144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11559479" y="3269165"/>
            <a:ext cx="4858746" cy="5105399"/>
            <a:chOff x="2082800" y="-76200"/>
            <a:chExt cx="4858746" cy="51054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1000" y="1676400"/>
              <a:ext cx="667746" cy="9144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1400" y="2819400"/>
              <a:ext cx="667746" cy="914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9200" y="762000"/>
              <a:ext cx="667746" cy="9144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8400" y="152400"/>
              <a:ext cx="667746" cy="9144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3800" y="-76200"/>
              <a:ext cx="667746" cy="9144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2800" y="4114800"/>
              <a:ext cx="667746" cy="914400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680" y="9974765"/>
            <a:ext cx="667746" cy="9144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080" y="8755565"/>
            <a:ext cx="667746" cy="9144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878" y="10812966"/>
            <a:ext cx="667746" cy="9144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078" y="11422566"/>
            <a:ext cx="667746" cy="9144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8679" y="11422566"/>
            <a:ext cx="667746" cy="914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521880" y="8755565"/>
            <a:ext cx="667746" cy="9144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988478" y="9898565"/>
            <a:ext cx="667746" cy="9144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997879" y="10812966"/>
            <a:ext cx="667746" cy="9144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559479" y="11651164"/>
            <a:ext cx="667746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99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So Slow ‘Bout</a:t>
            </a:r>
            <a:r>
              <a:rPr lang="en-US" dirty="0"/>
              <a:t> </a:t>
            </a:r>
            <a:r>
              <a:rPr lang="en-US" dirty="0" smtClean="0"/>
              <a:t>Peace Love and Understanding?</a:t>
            </a:r>
            <a:endParaRPr lang="en-US" dirty="0"/>
          </a:p>
        </p:txBody>
      </p:sp>
      <p:pic>
        <p:nvPicPr>
          <p:cNvPr id="6" name="Picture 5" descr="complet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8" t="4012" r="7021" b="6549"/>
          <a:stretch/>
        </p:blipFill>
        <p:spPr>
          <a:xfrm>
            <a:off x="7597078" y="3515672"/>
            <a:ext cx="8534400" cy="88212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368479" y="3269165"/>
            <a:ext cx="9049746" cy="5105399"/>
            <a:chOff x="2082800" y="-76200"/>
            <a:chExt cx="9049746" cy="5105400"/>
          </a:xfrm>
        </p:grpSpPr>
        <p:grpSp>
          <p:nvGrpSpPr>
            <p:cNvPr id="8" name="Group 7"/>
            <p:cNvGrpSpPr/>
            <p:nvPr/>
          </p:nvGrpSpPr>
          <p:grpSpPr>
            <a:xfrm>
              <a:off x="2082800" y="-76200"/>
              <a:ext cx="4858746" cy="5105400"/>
              <a:chOff x="2082800" y="-76200"/>
              <a:chExt cx="4858746" cy="510540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21000" y="1676400"/>
                <a:ext cx="667746" cy="9144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11400" y="2819400"/>
                <a:ext cx="667746" cy="9144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59200" y="762000"/>
                <a:ext cx="667746" cy="91440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78400" y="152400"/>
                <a:ext cx="667746" cy="91440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73800" y="-76200"/>
                <a:ext cx="667746" cy="91440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82800" y="4114800"/>
                <a:ext cx="667746" cy="914400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 flipH="1">
              <a:off x="6273800" y="-76200"/>
              <a:ext cx="4858746" cy="5105400"/>
              <a:chOff x="2082800" y="-76200"/>
              <a:chExt cx="4858746" cy="51054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21000" y="1676400"/>
                <a:ext cx="667746" cy="9144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11400" y="2819400"/>
                <a:ext cx="667746" cy="9144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59200" y="762000"/>
                <a:ext cx="667746" cy="9144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78400" y="152400"/>
                <a:ext cx="667746" cy="9144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73800" y="-76200"/>
                <a:ext cx="667746" cy="9144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82800" y="4114800"/>
                <a:ext cx="667746" cy="914400"/>
              </a:xfrm>
              <a:prstGeom prst="rect">
                <a:avLst/>
              </a:prstGeom>
            </p:spPr>
          </p:pic>
        </p:grp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680" y="9974765"/>
            <a:ext cx="667746" cy="9144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080" y="8755565"/>
            <a:ext cx="667746" cy="9144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878" y="10812966"/>
            <a:ext cx="667746" cy="9144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078" y="11422566"/>
            <a:ext cx="667746" cy="9144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8679" y="11422566"/>
            <a:ext cx="667746" cy="914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521880" y="8755565"/>
            <a:ext cx="667746" cy="9144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988478" y="9898565"/>
            <a:ext cx="667746" cy="9144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997879" y="10812966"/>
            <a:ext cx="667746" cy="9144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559479" y="11651164"/>
            <a:ext cx="667746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0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Pattern: ACID 2.0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570" y="3248751"/>
            <a:ext cx="21031200" cy="9148812"/>
          </a:xfrm>
        </p:spPr>
        <p:txBody>
          <a:bodyPr>
            <a:normAutofit/>
          </a:bodyPr>
          <a:lstStyle/>
          <a:p>
            <a:r>
              <a:rPr lang="en-US" dirty="0" smtClean="0"/>
              <a:t>Theme: Translate state mutation into</a:t>
            </a:r>
          </a:p>
          <a:p>
            <a:pPr lvl="1"/>
            <a:r>
              <a:rPr lang="en-US" b="1" dirty="0" smtClean="0"/>
              <a:t>A </a:t>
            </a:r>
            <a:r>
              <a:rPr lang="en-US" dirty="0" err="1" smtClean="0"/>
              <a:t>ssociative</a:t>
            </a:r>
            <a:endParaRPr lang="en-US" dirty="0" smtClean="0"/>
          </a:p>
          <a:p>
            <a:pPr lvl="1"/>
            <a:r>
              <a:rPr lang="en-US" b="1" dirty="0" smtClean="0"/>
              <a:t>C </a:t>
            </a:r>
            <a:r>
              <a:rPr lang="en-US" dirty="0" err="1" smtClean="0"/>
              <a:t>ommutative</a:t>
            </a:r>
            <a:endParaRPr lang="en-US" dirty="0" smtClean="0"/>
          </a:p>
          <a:p>
            <a:pPr lvl="1"/>
            <a:r>
              <a:rPr lang="en-US" b="1" dirty="0" smtClean="0"/>
              <a:t>I </a:t>
            </a:r>
            <a:r>
              <a:rPr lang="en-US" dirty="0" err="1" smtClean="0"/>
              <a:t>dempotent</a:t>
            </a:r>
            <a:endParaRPr lang="en-US" dirty="0" smtClean="0"/>
          </a:p>
          <a:p>
            <a:pPr lvl="1"/>
            <a:r>
              <a:rPr lang="en-US" b="1" dirty="0" smtClean="0"/>
              <a:t>D </a:t>
            </a:r>
            <a:r>
              <a:rPr lang="en-US" dirty="0" err="1" smtClean="0"/>
              <a:t>istributed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mr-IN" dirty="0" smtClean="0"/>
              <a:t>…</a:t>
            </a:r>
            <a:r>
              <a:rPr lang="en-US" dirty="0" smtClean="0"/>
              <a:t> logs of application-oriented requests</a:t>
            </a:r>
          </a:p>
        </p:txBody>
      </p:sp>
    </p:spTree>
    <p:extLst>
      <p:ext uri="{BB962C8B-B14F-4D97-AF65-F5344CB8AC3E}">
        <p14:creationId xmlns:p14="http://schemas.microsoft.com/office/powerpoint/2010/main" val="12662388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72592" y="4972050"/>
            <a:ext cx="4686300" cy="1595059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78095" y="4972050"/>
            <a:ext cx="4686300" cy="1595059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5" name="Picture 14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2" y="1071561"/>
            <a:ext cx="1938232" cy="1928813"/>
          </a:xfrm>
          <a:prstGeom prst="rect">
            <a:avLst/>
          </a:prstGeom>
        </p:spPr>
      </p:pic>
      <p:pic>
        <p:nvPicPr>
          <p:cNvPr id="4" name="Picture 3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2" y="1071561"/>
            <a:ext cx="1938232" cy="1928813"/>
          </a:xfrm>
          <a:prstGeom prst="rect">
            <a:avLst/>
          </a:prstGeom>
        </p:spPr>
      </p:pic>
      <p:pic>
        <p:nvPicPr>
          <p:cNvPr id="9" name="Picture 8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2" y="1071561"/>
            <a:ext cx="1938232" cy="19288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12532" y="1071561"/>
            <a:ext cx="1938232" cy="1928813"/>
            <a:chOff x="787400" y="2209800"/>
            <a:chExt cx="1378298" cy="1371600"/>
          </a:xfrm>
        </p:grpSpPr>
        <p:pic>
          <p:nvPicPr>
            <p:cNvPr id="10" name="Picture 9" descr="AA026359.png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400" y="2209800"/>
              <a:ext cx="1378298" cy="13716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250686" y="2590801"/>
              <a:ext cx="426556" cy="667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19" dirty="0">
                  <a:solidFill>
                    <a:srgbClr val="FFFF00"/>
                  </a:solidFill>
                  <a:latin typeface="Gotham Book"/>
                  <a:ea typeface="Gotham Book"/>
                  <a:cs typeface="Gotham Book"/>
                </a:rPr>
                <a:t>-1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12532" y="1071561"/>
            <a:ext cx="1938232" cy="1928813"/>
            <a:chOff x="787400" y="2209800"/>
            <a:chExt cx="1378298" cy="1371600"/>
          </a:xfrm>
        </p:grpSpPr>
        <p:pic>
          <p:nvPicPr>
            <p:cNvPr id="12" name="Picture 11" descr="AA026359.png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400" y="2209800"/>
              <a:ext cx="1378298" cy="1371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250686" y="2590801"/>
              <a:ext cx="426556" cy="667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19" dirty="0">
                  <a:solidFill>
                    <a:srgbClr val="FFFF00"/>
                  </a:solidFill>
                  <a:latin typeface="Gotham Book"/>
                  <a:ea typeface="Gotham Book"/>
                  <a:cs typeface="Gotham Book"/>
                </a:rPr>
                <a:t>-1</a:t>
              </a:r>
            </a:p>
          </p:txBody>
        </p:sp>
      </p:grpSp>
      <p:pic>
        <p:nvPicPr>
          <p:cNvPr id="14" name="Picture 13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2" y="1071561"/>
            <a:ext cx="1938232" cy="1928813"/>
          </a:xfrm>
          <a:prstGeom prst="rect">
            <a:avLst/>
          </a:prstGeom>
        </p:spPr>
      </p:pic>
      <p:pic>
        <p:nvPicPr>
          <p:cNvPr id="5" name="Picture 4" descr="AA02634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690" y="1068632"/>
            <a:ext cx="2786063" cy="1931745"/>
          </a:xfrm>
          <a:prstGeom prst="rect">
            <a:avLst/>
          </a:prstGeom>
        </p:spPr>
      </p:pic>
      <p:pic>
        <p:nvPicPr>
          <p:cNvPr id="16" name="Picture 15" descr="AA02634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690" y="1068632"/>
            <a:ext cx="2786063" cy="1931745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 bwMode="auto">
          <a:xfrm>
            <a:off x="4369597" y="4071938"/>
            <a:ext cx="9429750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46" name="Group 45"/>
          <p:cNvGrpSpPr/>
          <p:nvPr/>
        </p:nvGrpSpPr>
        <p:grpSpPr>
          <a:xfrm>
            <a:off x="16513968" y="1714500"/>
            <a:ext cx="4822033" cy="6603204"/>
            <a:chOff x="9855200" y="2438400"/>
            <a:chExt cx="2170248" cy="2971899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55200" y="2438400"/>
              <a:ext cx="2170248" cy="2971899"/>
            </a:xfrm>
            <a:prstGeom prst="rect">
              <a:avLst/>
            </a:prstGeom>
          </p:spPr>
        </p:pic>
        <p:sp>
          <p:nvSpPr>
            <p:cNvPr id="48" name="Freeform 47"/>
            <p:cNvSpPr/>
            <p:nvPr/>
          </p:nvSpPr>
          <p:spPr>
            <a:xfrm>
              <a:off x="10578171" y="3657600"/>
              <a:ext cx="709944" cy="964810"/>
            </a:xfrm>
            <a:custGeom>
              <a:avLst/>
              <a:gdLst>
                <a:gd name="connsiteX0" fmla="*/ 173542 w 709944"/>
                <a:gd name="connsiteY0" fmla="*/ 694150 h 978121"/>
                <a:gd name="connsiteX1" fmla="*/ 276089 w 709944"/>
                <a:gd name="connsiteY1" fmla="*/ 978121 h 978121"/>
                <a:gd name="connsiteX2" fmla="*/ 560067 w 709944"/>
                <a:gd name="connsiteY2" fmla="*/ 978121 h 978121"/>
                <a:gd name="connsiteX3" fmla="*/ 709944 w 709944"/>
                <a:gd name="connsiteY3" fmla="*/ 583717 h 978121"/>
                <a:gd name="connsiteX4" fmla="*/ 607397 w 709944"/>
                <a:gd name="connsiteY4" fmla="*/ 94657 h 978121"/>
                <a:gd name="connsiteX5" fmla="*/ 441743 w 709944"/>
                <a:gd name="connsiteY5" fmla="*/ 23664 h 978121"/>
                <a:gd name="connsiteX6" fmla="*/ 331307 w 709944"/>
                <a:gd name="connsiteY6" fmla="*/ 0 h 978121"/>
                <a:gd name="connsiteX7" fmla="*/ 244536 w 709944"/>
                <a:gd name="connsiteY7" fmla="*/ 23664 h 978121"/>
                <a:gd name="connsiteX8" fmla="*/ 78882 w 709944"/>
                <a:gd name="connsiteY8" fmla="*/ 212978 h 978121"/>
                <a:gd name="connsiteX9" fmla="*/ 0 w 709944"/>
                <a:gd name="connsiteY9" fmla="*/ 536389 h 978121"/>
                <a:gd name="connsiteX10" fmla="*/ 149877 w 709944"/>
                <a:gd name="connsiteY10" fmla="*/ 820359 h 978121"/>
                <a:gd name="connsiteX11" fmla="*/ 244536 w 709944"/>
                <a:gd name="connsiteY11" fmla="*/ 962345 h 97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9944" h="978121">
                  <a:moveTo>
                    <a:pt x="173542" y="694150"/>
                  </a:moveTo>
                  <a:lnTo>
                    <a:pt x="276089" y="978121"/>
                  </a:lnTo>
                  <a:lnTo>
                    <a:pt x="560067" y="978121"/>
                  </a:lnTo>
                  <a:lnTo>
                    <a:pt x="709944" y="583717"/>
                  </a:lnTo>
                  <a:lnTo>
                    <a:pt x="607397" y="94657"/>
                  </a:lnTo>
                  <a:lnTo>
                    <a:pt x="441743" y="23664"/>
                  </a:lnTo>
                  <a:lnTo>
                    <a:pt x="331307" y="0"/>
                  </a:lnTo>
                  <a:lnTo>
                    <a:pt x="244536" y="23664"/>
                  </a:lnTo>
                  <a:lnTo>
                    <a:pt x="78882" y="212978"/>
                  </a:lnTo>
                  <a:lnTo>
                    <a:pt x="0" y="536389"/>
                  </a:lnTo>
                  <a:lnTo>
                    <a:pt x="149877" y="820359"/>
                  </a:lnTo>
                  <a:lnTo>
                    <a:pt x="244536" y="962345"/>
                  </a:lnTo>
                </a:path>
              </a:pathLst>
            </a:custGeom>
            <a:solidFill>
              <a:srgbClr val="D7DCD4"/>
            </a:solidFill>
          </p:spPr>
          <p:txBody>
            <a:bodyPr vert="horz" wrap="square" lIns="128588" tIns="64294" rIns="128588" bIns="64294" numCol="1" rtlCol="0" anchor="t" anchorCtr="0" compatLnSpc="1">
              <a:prstTxWarp prst="textNoShape">
                <a:avLst/>
              </a:prstTxWarp>
            </a:bodyPr>
            <a:lstStyle/>
            <a:p>
              <a:pPr defTabSz="1285724">
                <a:tabLst>
                  <a:tab pos="1500010" algn="l"/>
                </a:tabLst>
              </a:pPr>
              <a:endParaRPr lang="en-US" sz="4219" dirty="0">
                <a:latin typeface="Gotham Book"/>
                <a:ea typeface="Gotham Book"/>
                <a:cs typeface="Gotham Book"/>
              </a:endParaRPr>
            </a:p>
          </p:txBody>
        </p:sp>
      </p:grpSp>
      <p:cxnSp>
        <p:nvCxnSpPr>
          <p:cNvPr id="49" name="Straight Arrow Connector 48"/>
          <p:cNvCxnSpPr/>
          <p:nvPr/>
        </p:nvCxnSpPr>
        <p:spPr bwMode="auto">
          <a:xfrm flipH="1" flipV="1">
            <a:off x="18848746" y="4359712"/>
            <a:ext cx="60285" cy="1646563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532353570"/>
      </p:ext>
    </p:extLst>
  </p:cSld>
  <p:clrMapOvr>
    <a:masterClrMapping/>
  </p:clrMapOvr>
  <p:transition advTm="46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4 4.16477E-6 L 0.32194 0.0937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9" y="46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4 4.16477E-6 L -0.05882 0.281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9" y="1406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993E-6 4.16477E-6 L -0.02367 0.2813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" y="1406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20117 0.259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9" y="1299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1 -0.01169 L 0.07513 0.2725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9" y="1421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1 -0.01169 L -0.15078 0.28959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1505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993E-6 4.16477E-6 L 0.05834 0.2813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406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275 0.26204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1310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94 0.09375 L 0.32064 0.26829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681164" y="9751223"/>
            <a:ext cx="2821186" cy="960237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586667" y="9751223"/>
            <a:ext cx="2821186" cy="960237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4369597" y="4071938"/>
            <a:ext cx="9429750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4369599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252591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pic>
        <p:nvPicPr>
          <p:cNvPr id="38" name="Picture 37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3" y="9858375"/>
            <a:ext cx="857250" cy="853085"/>
          </a:xfrm>
          <a:prstGeom prst="rect">
            <a:avLst/>
          </a:prstGeom>
        </p:spPr>
      </p:pic>
      <p:pic>
        <p:nvPicPr>
          <p:cNvPr id="39" name="Picture 38" descr="AA02634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537" y="10929940"/>
            <a:ext cx="1390918" cy="964406"/>
          </a:xfrm>
          <a:prstGeom prst="rect">
            <a:avLst/>
          </a:prstGeom>
        </p:spPr>
      </p:pic>
      <p:graphicFrame>
        <p:nvGraphicFramePr>
          <p:cNvPr id="40" name="Table 39"/>
          <p:cNvGraphicFramePr>
            <a:graphicFrameLocks noGrp="1"/>
          </p:cNvGraphicFramePr>
          <p:nvPr>
            <p:extLst/>
          </p:nvPr>
        </p:nvGraphicFramePr>
        <p:xfrm>
          <a:off x="9620256" y="9001124"/>
          <a:ext cx="4179090" cy="300037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089545"/>
                <a:gridCol w="2089545"/>
              </a:tblGrid>
              <a:tr h="75009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Item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Gotham Book"/>
                          <a:ea typeface="Gotham Book"/>
                          <a:cs typeface="Gotham Book"/>
                        </a:rPr>
                        <a:t>Count</a:t>
                      </a:r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  <a:tr h="1125141"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Gotham Book"/>
                        <a:ea typeface="Gotham Book"/>
                        <a:cs typeface="Gotham Book"/>
                      </a:endParaRPr>
                    </a:p>
                  </a:txBody>
                  <a:tcPr marL="128588" marR="128588" marT="64294" marB="64294"/>
                </a:tc>
              </a:tr>
            </a:tbl>
          </a:graphicData>
        </a:graphic>
      </p:graphicFrame>
      <p:pic>
        <p:nvPicPr>
          <p:cNvPr id="41" name="Picture 40" descr="AA02635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189" y="9858375"/>
            <a:ext cx="857250" cy="853085"/>
          </a:xfrm>
          <a:prstGeom prst="rect">
            <a:avLst/>
          </a:prstGeom>
        </p:spPr>
      </p:pic>
      <p:pic>
        <p:nvPicPr>
          <p:cNvPr id="42" name="Picture 41" descr="AA02634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194" y="10929940"/>
            <a:ext cx="1390918" cy="96440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248052" y="10822787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503247" y="9751223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498705" y="10822787"/>
            <a:ext cx="453607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4219" b="1" dirty="0">
                <a:latin typeface="Gotham Book"/>
                <a:ea typeface="Gotham Book"/>
                <a:cs typeface="Gotham Book"/>
              </a:rPr>
              <a:t>1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6513968" y="1714500"/>
            <a:ext cx="4822033" cy="6603204"/>
            <a:chOff x="9855200" y="2438400"/>
            <a:chExt cx="2170248" cy="2971899"/>
          </a:xfrm>
        </p:grpSpPr>
        <p:grpSp>
          <p:nvGrpSpPr>
            <p:cNvPr id="31" name="Group 30"/>
            <p:cNvGrpSpPr/>
            <p:nvPr/>
          </p:nvGrpSpPr>
          <p:grpSpPr>
            <a:xfrm>
              <a:off x="9855200" y="2438400"/>
              <a:ext cx="2170248" cy="2971899"/>
              <a:chOff x="9855200" y="2438400"/>
              <a:chExt cx="2170248" cy="2971899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55200" y="2438400"/>
                <a:ext cx="2170248" cy="2971899"/>
              </a:xfrm>
              <a:prstGeom prst="rect">
                <a:avLst/>
              </a:prstGeom>
            </p:spPr>
          </p:pic>
          <p:sp>
            <p:nvSpPr>
              <p:cNvPr id="34" name="Freeform 33"/>
              <p:cNvSpPr/>
              <p:nvPr/>
            </p:nvSpPr>
            <p:spPr>
              <a:xfrm>
                <a:off x="10578171" y="3657600"/>
                <a:ext cx="709944" cy="964810"/>
              </a:xfrm>
              <a:custGeom>
                <a:avLst/>
                <a:gdLst>
                  <a:gd name="connsiteX0" fmla="*/ 173542 w 709944"/>
                  <a:gd name="connsiteY0" fmla="*/ 694150 h 978121"/>
                  <a:gd name="connsiteX1" fmla="*/ 276089 w 709944"/>
                  <a:gd name="connsiteY1" fmla="*/ 978121 h 978121"/>
                  <a:gd name="connsiteX2" fmla="*/ 560067 w 709944"/>
                  <a:gd name="connsiteY2" fmla="*/ 978121 h 978121"/>
                  <a:gd name="connsiteX3" fmla="*/ 709944 w 709944"/>
                  <a:gd name="connsiteY3" fmla="*/ 583717 h 978121"/>
                  <a:gd name="connsiteX4" fmla="*/ 607397 w 709944"/>
                  <a:gd name="connsiteY4" fmla="*/ 94657 h 978121"/>
                  <a:gd name="connsiteX5" fmla="*/ 441743 w 709944"/>
                  <a:gd name="connsiteY5" fmla="*/ 23664 h 978121"/>
                  <a:gd name="connsiteX6" fmla="*/ 331307 w 709944"/>
                  <a:gd name="connsiteY6" fmla="*/ 0 h 978121"/>
                  <a:gd name="connsiteX7" fmla="*/ 244536 w 709944"/>
                  <a:gd name="connsiteY7" fmla="*/ 23664 h 978121"/>
                  <a:gd name="connsiteX8" fmla="*/ 78882 w 709944"/>
                  <a:gd name="connsiteY8" fmla="*/ 212978 h 978121"/>
                  <a:gd name="connsiteX9" fmla="*/ 0 w 709944"/>
                  <a:gd name="connsiteY9" fmla="*/ 536389 h 978121"/>
                  <a:gd name="connsiteX10" fmla="*/ 149877 w 709944"/>
                  <a:gd name="connsiteY10" fmla="*/ 820359 h 978121"/>
                  <a:gd name="connsiteX11" fmla="*/ 244536 w 709944"/>
                  <a:gd name="connsiteY11" fmla="*/ 962345 h 978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09944" h="978121">
                    <a:moveTo>
                      <a:pt x="173542" y="694150"/>
                    </a:moveTo>
                    <a:lnTo>
                      <a:pt x="276089" y="978121"/>
                    </a:lnTo>
                    <a:lnTo>
                      <a:pt x="560067" y="978121"/>
                    </a:lnTo>
                    <a:lnTo>
                      <a:pt x="709944" y="583717"/>
                    </a:lnTo>
                    <a:lnTo>
                      <a:pt x="607397" y="94657"/>
                    </a:lnTo>
                    <a:lnTo>
                      <a:pt x="441743" y="23664"/>
                    </a:lnTo>
                    <a:lnTo>
                      <a:pt x="331307" y="0"/>
                    </a:lnTo>
                    <a:lnTo>
                      <a:pt x="244536" y="23664"/>
                    </a:lnTo>
                    <a:lnTo>
                      <a:pt x="78882" y="212978"/>
                    </a:lnTo>
                    <a:lnTo>
                      <a:pt x="0" y="536389"/>
                    </a:lnTo>
                    <a:lnTo>
                      <a:pt x="149877" y="820359"/>
                    </a:lnTo>
                    <a:lnTo>
                      <a:pt x="244536" y="962345"/>
                    </a:lnTo>
                  </a:path>
                </a:pathLst>
              </a:custGeom>
              <a:solidFill>
                <a:srgbClr val="D7DCD4"/>
              </a:solidFill>
            </p:spPr>
            <p:txBody>
              <a:bodyPr vert="horz" wrap="square" lIns="128588" tIns="64294" rIns="128588" bIns="6429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85724">
                  <a:tabLst>
                    <a:tab pos="1500010" algn="l"/>
                  </a:tabLst>
                </a:pPr>
                <a:endParaRPr lang="en-US" sz="4219" dirty="0">
                  <a:latin typeface="Gotham Book"/>
                  <a:ea typeface="Gotham Book"/>
                  <a:cs typeface="Gotham Book"/>
                </a:endParaRPr>
              </a:p>
            </p:txBody>
          </p:sp>
        </p:grpSp>
        <p:cxnSp>
          <p:nvCxnSpPr>
            <p:cNvPr id="32" name="Straight Arrow Connector 31"/>
            <p:cNvCxnSpPr/>
            <p:nvPr/>
          </p:nvCxnSpPr>
          <p:spPr bwMode="auto">
            <a:xfrm flipV="1">
              <a:off x="10933144" y="3644093"/>
              <a:ext cx="63445" cy="725899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6" name="TextBox 5"/>
          <p:cNvSpPr txBox="1"/>
          <p:nvPr/>
        </p:nvSpPr>
        <p:spPr>
          <a:xfrm>
            <a:off x="14618121" y="9621725"/>
            <a:ext cx="1431439" cy="976207"/>
          </a:xfrm>
          <a:prstGeom prst="rect">
            <a:avLst/>
          </a:prstGeom>
          <a:noFill/>
        </p:spPr>
        <p:txBody>
          <a:bodyPr wrap="none" lIns="128566" tIns="64283" rIns="128566" bIns="64283" rtlCol="0">
            <a:spAutoFit/>
          </a:bodyPr>
          <a:lstStyle/>
          <a:p>
            <a:r>
              <a:rPr lang="en-US" sz="9141" dirty="0">
                <a:solidFill>
                  <a:srgbClr val="008000"/>
                </a:solidFill>
                <a:latin typeface="Gotham Book"/>
                <a:ea typeface="Gotham Book"/>
                <a:cs typeface="Gotham Book"/>
              </a:rPr>
              <a:t>✔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719" y="4929188"/>
            <a:ext cx="2357438" cy="286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3" y="4929188"/>
            <a:ext cx="2357438" cy="2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2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32729">
        <p159:morph option="byObject"/>
      </p:transition>
    </mc:Choice>
    <mc:Fallback xmlns="">
      <p:transition spd="slow" advTm="327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276350" y="3230977"/>
            <a:ext cx="13511508" cy="906262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/>
              <a:t>Most services make forward progress only:</a:t>
            </a:r>
            <a:br>
              <a:rPr lang="en-US" sz="4000" dirty="0" smtClean="0"/>
            </a:br>
            <a:r>
              <a:rPr lang="en-US" sz="4000" i="1" dirty="0" smtClean="0"/>
              <a:t>monotonic </a:t>
            </a:r>
            <a:r>
              <a:rPr lang="en-US" sz="4000" dirty="0" smtClean="0"/>
              <a:t>queries over unbounded streams</a:t>
            </a:r>
            <a:endParaRPr lang="en-US" sz="4000" dirty="0"/>
          </a:p>
          <a:p>
            <a:pPr lvl="1"/>
            <a:r>
              <a:rPr lang="en-US" sz="3200" dirty="0"/>
              <a:t>New inputs </a:t>
            </a:r>
            <a:r>
              <a:rPr lang="en-US" sz="3200" dirty="0" smtClean="0"/>
              <a:t>only </a:t>
            </a:r>
            <a:r>
              <a:rPr lang="en-US" sz="3200" dirty="0"/>
              <a:t>cause new outputs </a:t>
            </a:r>
            <a:r>
              <a:rPr lang="mr-IN" sz="3200" dirty="0"/>
              <a:t>–</a:t>
            </a:r>
            <a:r>
              <a:rPr lang="en-US" sz="3200" dirty="0"/>
              <a:t> no retractions!</a:t>
            </a:r>
          </a:p>
          <a:p>
            <a:r>
              <a:rPr lang="en-US" sz="4000" dirty="0" smtClean="0"/>
              <a:t>Benefits: replication, partitioning, lineage debugging</a:t>
            </a:r>
            <a:r>
              <a:rPr lang="mr-IN" sz="4000" dirty="0" smtClean="0"/>
              <a:t>…</a:t>
            </a:r>
            <a:endParaRPr lang="en-US" sz="4000" dirty="0" smtClean="0"/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Declarative networking, database &amp; distributed systems</a:t>
            </a:r>
            <a:br>
              <a:rPr lang="en-US" sz="3200" dirty="0" smtClean="0"/>
            </a:br>
            <a:r>
              <a:rPr lang="en-US" sz="2400" dirty="0"/>
              <a:t>[P2 </a:t>
            </a:r>
            <a:r>
              <a:rPr lang="en-US" sz="2400" dirty="0" smtClean="0"/>
              <a:t>LCH+05</a:t>
            </a:r>
            <a:r>
              <a:rPr lang="en-US" sz="2400" dirty="0" smtClean="0"/>
              <a:t>], [DSN </a:t>
            </a:r>
            <a:r>
              <a:rPr lang="en-US" sz="2400" dirty="0" smtClean="0"/>
              <a:t>CPT+07</a:t>
            </a:r>
            <a:r>
              <a:rPr lang="en-US" sz="2400" dirty="0" smtClean="0"/>
              <a:t>], [Evita </a:t>
            </a:r>
            <a:r>
              <a:rPr lang="en-US" sz="2400" dirty="0" smtClean="0"/>
              <a:t>CCHM08</a:t>
            </a:r>
            <a:r>
              <a:rPr lang="en-US" sz="2400" dirty="0" smtClean="0"/>
              <a:t>], [BOOM </a:t>
            </a:r>
            <a:r>
              <a:rPr lang="en-US" sz="2400" dirty="0" smtClean="0"/>
              <a:t>ACC+10a], </a:t>
            </a:r>
            <a:r>
              <a:rPr lang="en-US" sz="2400" dirty="0" smtClean="0"/>
              <a:t>[</a:t>
            </a:r>
            <a:r>
              <a:rPr lang="en-US" sz="2400" dirty="0" err="1" smtClean="0"/>
              <a:t>IDo</a:t>
            </a:r>
            <a:r>
              <a:rPr lang="en-US" sz="2400" dirty="0" smtClean="0"/>
              <a:t> </a:t>
            </a:r>
            <a:r>
              <a:rPr lang="en-US" sz="2400" dirty="0" smtClean="0"/>
              <a:t>ACC+10b], </a:t>
            </a:r>
            <a:r>
              <a:rPr lang="en-US" sz="2400" dirty="0" smtClean="0"/>
              <a:t>[</a:t>
            </a:r>
            <a:r>
              <a:rPr lang="en-US" sz="2400" dirty="0" err="1" smtClean="0"/>
              <a:t>ExSpan</a:t>
            </a:r>
            <a:r>
              <a:rPr lang="en-US" sz="2400" dirty="0" smtClean="0"/>
              <a:t> </a:t>
            </a:r>
            <a:r>
              <a:rPr lang="en-US" sz="2400" dirty="0" smtClean="0"/>
              <a:t>ZST+10</a:t>
            </a:r>
            <a:r>
              <a:rPr lang="en-US" sz="2400" dirty="0" smtClean="0"/>
              <a:t>], [</a:t>
            </a:r>
            <a:r>
              <a:rPr lang="en-US" sz="2400" dirty="0" err="1" smtClean="0"/>
              <a:t>LogicBlox</a:t>
            </a:r>
            <a:r>
              <a:rPr lang="en-US" sz="2400" dirty="0" smtClean="0"/>
              <a:t> </a:t>
            </a:r>
            <a:r>
              <a:rPr lang="en-US" sz="2400" dirty="0" smtClean="0"/>
              <a:t>AtCG+15]</a:t>
            </a:r>
            <a:endParaRPr lang="en-US" sz="2400" dirty="0" smtClean="0"/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Convergent Replicated Data Types</a:t>
            </a:r>
            <a:br>
              <a:rPr lang="en-US" sz="3200" dirty="0" smtClean="0"/>
            </a:br>
            <a:r>
              <a:rPr lang="en-US" sz="2400" dirty="0" smtClean="0"/>
              <a:t>[</a:t>
            </a:r>
            <a:r>
              <a:rPr lang="en-US" sz="2400" dirty="0" err="1" smtClean="0"/>
              <a:t>Treedoc</a:t>
            </a:r>
            <a:r>
              <a:rPr lang="en-US" sz="2400" dirty="0" smtClean="0"/>
              <a:t> </a:t>
            </a:r>
            <a:r>
              <a:rPr lang="en-US" sz="2400" dirty="0" smtClean="0"/>
              <a:t>LPS10], </a:t>
            </a:r>
            <a:r>
              <a:rPr lang="en-US" sz="2400" dirty="0" smtClean="0"/>
              <a:t>[CRDT </a:t>
            </a:r>
            <a:r>
              <a:rPr lang="en-US" sz="2400" dirty="0" smtClean="0"/>
              <a:t>SPBZ11], </a:t>
            </a:r>
            <a:r>
              <a:rPr lang="en-US" sz="2400" dirty="0" smtClean="0"/>
              <a:t>[</a:t>
            </a:r>
            <a:r>
              <a:rPr lang="en-US" sz="2400" dirty="0" err="1" smtClean="0"/>
              <a:t>RedBlue</a:t>
            </a:r>
            <a:r>
              <a:rPr lang="en-US" sz="2400" dirty="0" smtClean="0"/>
              <a:t> </a:t>
            </a:r>
            <a:r>
              <a:rPr lang="en-US" sz="2400" dirty="0" smtClean="0"/>
              <a:t>LPC+12</a:t>
            </a:r>
            <a:r>
              <a:rPr lang="en-US" sz="2400" dirty="0" smtClean="0"/>
              <a:t>]</a:t>
            </a:r>
          </a:p>
          <a:p>
            <a:pPr lvl="1">
              <a:lnSpc>
                <a:spcPct val="150000"/>
              </a:lnSpc>
            </a:pPr>
            <a:r>
              <a:rPr lang="en-US" sz="3200" dirty="0"/>
              <a:t>CALM Theorem: Coordination-Free Consistency</a:t>
            </a:r>
            <a:br>
              <a:rPr lang="en-US" sz="3200" dirty="0"/>
            </a:br>
            <a:r>
              <a:rPr lang="en-US" sz="2400" dirty="0" smtClean="0"/>
              <a:t>[Hel10], [</a:t>
            </a:r>
            <a:r>
              <a:rPr lang="en-US" sz="2400" dirty="0" smtClean="0"/>
              <a:t>ANVdB13], </a:t>
            </a:r>
            <a:r>
              <a:rPr lang="en-US" sz="2400" dirty="0" smtClean="0"/>
              <a:t>[ZGL12], </a:t>
            </a:r>
            <a:r>
              <a:rPr lang="en-US" sz="2400" dirty="0" smtClean="0"/>
              <a:t>[AKNZ16]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Progressive Systems: Monotonic by Nature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12293600"/>
            <a:ext cx="392113" cy="342900"/>
          </a:xfrm>
        </p:spPr>
        <p:txBody>
          <a:bodyPr/>
          <a:lstStyle/>
          <a:p>
            <a:fld id="{86CB4B4D-7CA3-9044-876B-883B54F8677D}" type="slidenum">
              <a:rPr lang="uk-UA" smtClean="0"/>
              <a:pPr/>
              <a:t>6</a:t>
            </a:fld>
            <a:endParaRPr lang="uk-UA" dirty="0"/>
          </a:p>
        </p:txBody>
      </p:sp>
      <p:grpSp>
        <p:nvGrpSpPr>
          <p:cNvPr id="28" name="Group 27"/>
          <p:cNvGrpSpPr/>
          <p:nvPr/>
        </p:nvGrpSpPr>
        <p:grpSpPr>
          <a:xfrm rot="17950169">
            <a:off x="12824369" y="5780384"/>
            <a:ext cx="12852897" cy="2232839"/>
            <a:chOff x="11642484" y="4867324"/>
            <a:chExt cx="12852897" cy="2232839"/>
          </a:xfrm>
        </p:grpSpPr>
        <p:grpSp>
          <p:nvGrpSpPr>
            <p:cNvPr id="29" name="Group 28"/>
            <p:cNvGrpSpPr/>
            <p:nvPr/>
          </p:nvGrpSpPr>
          <p:grpSpPr>
            <a:xfrm>
              <a:off x="11642484" y="4867324"/>
              <a:ext cx="12230632" cy="2232839"/>
              <a:chOff x="11642484" y="4867324"/>
              <a:chExt cx="12230632" cy="2232839"/>
            </a:xfrm>
          </p:grpSpPr>
          <p:sp>
            <p:nvSpPr>
              <p:cNvPr id="33" name="Can 32"/>
              <p:cNvSpPr/>
              <p:nvPr/>
            </p:nvSpPr>
            <p:spPr>
              <a:xfrm rot="16200000">
                <a:off x="17126543" y="167029"/>
                <a:ext cx="648111" cy="11616230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4" name="Can 33"/>
              <p:cNvSpPr/>
              <p:nvPr/>
            </p:nvSpPr>
            <p:spPr>
              <a:xfrm rot="16200000">
                <a:off x="17580001" y="-145678"/>
                <a:ext cx="355600" cy="12230630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3148544" y="5807748"/>
                <a:ext cx="285940" cy="2859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4098669" y="5817026"/>
                <a:ext cx="285940" cy="2859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15048793" y="5817026"/>
                <a:ext cx="285940" cy="2859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9419876" y="5807748"/>
                <a:ext cx="285940" cy="2859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20370001" y="5817026"/>
                <a:ext cx="285940" cy="2859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1320125" y="5817026"/>
                <a:ext cx="285940" cy="28594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pic>
            <p:nvPicPr>
              <p:cNvPr id="41" name="Content Placeholder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81" t="14981" r="14875" b="14875"/>
              <a:stretch/>
            </p:blipFill>
            <p:spPr>
              <a:xfrm>
                <a:off x="16473778" y="4867324"/>
                <a:ext cx="2232839" cy="2232839"/>
              </a:xfrm>
              <a:prstGeom prst="ellipse">
                <a:avLst/>
              </a:prstGeom>
            </p:spPr>
          </p:pic>
        </p:grpSp>
        <p:grpSp>
          <p:nvGrpSpPr>
            <p:cNvPr id="30" name="Group"/>
            <p:cNvGrpSpPr/>
            <p:nvPr/>
          </p:nvGrpSpPr>
          <p:grpSpPr>
            <a:xfrm rot="3759415">
              <a:off x="22731717" y="5076358"/>
              <a:ext cx="1760054" cy="1767275"/>
              <a:chOff x="0" y="0"/>
              <a:chExt cx="801618" cy="80490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1" name="Triangle"/>
              <p:cNvSpPr/>
              <p:nvPr/>
            </p:nvSpPr>
            <p:spPr>
              <a:xfrm rot="1560000">
                <a:off x="385577" y="164378"/>
                <a:ext cx="298360" cy="605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" y="0"/>
                    </a:moveTo>
                    <a:lnTo>
                      <a:pt x="0" y="17590"/>
                    </a:lnTo>
                    <a:lnTo>
                      <a:pt x="21600" y="21600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2" name="Triangle"/>
              <p:cNvSpPr/>
              <p:nvPr/>
            </p:nvSpPr>
            <p:spPr>
              <a:xfrm rot="1590000" flipH="1">
                <a:off x="119476" y="34739"/>
                <a:ext cx="298360" cy="605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" y="0"/>
                    </a:moveTo>
                    <a:lnTo>
                      <a:pt x="0" y="17590"/>
                    </a:lnTo>
                    <a:lnTo>
                      <a:pt x="21600" y="21600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</p:grpSp>
      <p:grpSp>
        <p:nvGrpSpPr>
          <p:cNvPr id="42" name="Group"/>
          <p:cNvGrpSpPr/>
          <p:nvPr/>
        </p:nvGrpSpPr>
        <p:grpSpPr>
          <a:xfrm>
            <a:off x="20977505" y="1117028"/>
            <a:ext cx="1894337" cy="1902109"/>
            <a:chOff x="0" y="0"/>
            <a:chExt cx="801618" cy="804906"/>
          </a:xfrm>
        </p:grpSpPr>
        <p:sp>
          <p:nvSpPr>
            <p:cNvPr id="43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4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96402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Formalism: The CALM Theorem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570" y="3248750"/>
            <a:ext cx="21031200" cy="10108021"/>
          </a:xfrm>
        </p:spPr>
        <p:txBody>
          <a:bodyPr>
            <a:normAutofit/>
          </a:bodyPr>
          <a:lstStyle/>
          <a:p>
            <a:r>
              <a:rPr lang="en-US" dirty="0" smtClean="0"/>
              <a:t>Theorem: CALM (Consistency As Logical Monotonicity). </a:t>
            </a:r>
          </a:p>
          <a:p>
            <a:r>
              <a:rPr lang="en-US" dirty="0" smtClean="0"/>
              <a:t>The following are equivalent computational classes:</a:t>
            </a:r>
          </a:p>
          <a:p>
            <a:pPr marL="1446213" lvl="1" indent="-514350">
              <a:buFont typeface="+mj-lt"/>
              <a:buAutoNum type="arabicPeriod"/>
            </a:pPr>
            <a:r>
              <a:rPr lang="en-US" sz="4400" i="1" dirty="0"/>
              <a:t>Problems that do not require coordination for distributed </a:t>
            </a:r>
            <a:r>
              <a:rPr lang="en-US" sz="4400" i="1" dirty="0" smtClean="0"/>
              <a:t>consistency</a:t>
            </a:r>
            <a:endParaRPr lang="en-US" sz="3600" i="1" dirty="0"/>
          </a:p>
          <a:p>
            <a:pPr marL="1446213" lvl="1" indent="-514350">
              <a:buFont typeface="+mj-lt"/>
              <a:buAutoNum type="arabicPeriod"/>
            </a:pPr>
            <a:r>
              <a:rPr lang="en-US" sz="4400" i="1" dirty="0"/>
              <a:t>Problems expressible in Monotonic </a:t>
            </a:r>
            <a:r>
              <a:rPr lang="en-US" sz="4400" i="1" dirty="0" smtClean="0"/>
              <a:t>Logic</a:t>
            </a:r>
          </a:p>
          <a:p>
            <a:pPr marL="1446213" lvl="1" indent="-514350">
              <a:buFont typeface="+mj-lt"/>
              <a:buAutoNum type="arabicPeriod"/>
            </a:pPr>
            <a:endParaRPr lang="en-US" dirty="0" smtClean="0"/>
          </a:p>
          <a:p>
            <a:r>
              <a:rPr lang="en-US" dirty="0" smtClean="0"/>
              <a:t>Said differently: </a:t>
            </a:r>
          </a:p>
          <a:p>
            <a:pPr marL="0" indent="0" algn="ctr">
              <a:buNone/>
            </a:pPr>
            <a:r>
              <a:rPr lang="en-US" i="1" dirty="0" smtClean="0"/>
              <a:t>Eventual Consistency Possible </a:t>
            </a:r>
            <a:r>
              <a:rPr lang="en-US" i="1" dirty="0" err="1" smtClean="0"/>
              <a:t>iff</a:t>
            </a:r>
            <a:r>
              <a:rPr lang="en-US" i="1" dirty="0" smtClean="0"/>
              <a:t> Problem is Monotone</a:t>
            </a:r>
          </a:p>
          <a:p>
            <a:pPr lvl="1"/>
            <a:endParaRPr lang="en-US" dirty="0" smtClean="0"/>
          </a:p>
          <a:p>
            <a:pPr marL="1446213" lvl="1" indent="-514350">
              <a:buFont typeface="+mj-lt"/>
              <a:buAutoNum type="arabicPeriod"/>
            </a:pPr>
            <a:endParaRPr lang="en-US" sz="4800" dirty="0"/>
          </a:p>
          <a:p>
            <a:pPr marL="61595" indent="0">
              <a:buNone/>
            </a:pPr>
            <a:endParaRPr lang="en-US" sz="5800" dirty="0"/>
          </a:p>
        </p:txBody>
      </p:sp>
      <p:sp>
        <p:nvSpPr>
          <p:cNvPr id="4" name="TextBox 3"/>
          <p:cNvSpPr txBox="1"/>
          <p:nvPr/>
        </p:nvSpPr>
        <p:spPr>
          <a:xfrm>
            <a:off x="18916978" y="2748613"/>
            <a:ext cx="4804200" cy="21416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[Hellerstein PODS ‘09]</a:t>
            </a:r>
            <a:b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[ANV</a:t>
            </a: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PODS ‘11, JACM ‘13]</a:t>
            </a:r>
            <a:b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[ZGL PODS ‘12]</a:t>
            </a:r>
            <a:b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[AKN PODS14, JACM16]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9368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Expressive Power of CALM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570" y="3248750"/>
            <a:ext cx="21031200" cy="10108021"/>
          </a:xfrm>
        </p:spPr>
        <p:txBody>
          <a:bodyPr>
            <a:normAutofit/>
          </a:bodyPr>
          <a:lstStyle/>
          <a:p>
            <a:r>
              <a:rPr lang="en-US" dirty="0" smtClean="0"/>
              <a:t>Conjecture: Coordination-Free 𝍫 PTIME</a:t>
            </a:r>
          </a:p>
          <a:p>
            <a:pPr lvl="1"/>
            <a:r>
              <a:rPr lang="en-US" dirty="0" smtClean="0"/>
              <a:t>Via </a:t>
            </a:r>
            <a:r>
              <a:rPr lang="en-US" dirty="0" err="1" smtClean="0"/>
              <a:t>Immerman</a:t>
            </a:r>
            <a:r>
              <a:rPr lang="en-US" dirty="0" smtClean="0"/>
              <a:t>/</a:t>
            </a:r>
            <a:r>
              <a:rPr lang="en-US" dirty="0" err="1" smtClean="0"/>
              <a:t>Vardi</a:t>
            </a:r>
            <a:r>
              <a:rPr lang="en-US" dirty="0" smtClean="0"/>
              <a:t> (semi-positive </a:t>
            </a:r>
            <a:r>
              <a:rPr lang="en-US" dirty="0" err="1" smtClean="0"/>
              <a:t>Datalog</a:t>
            </a:r>
            <a:r>
              <a:rPr lang="en-US" dirty="0" smtClean="0"/>
              <a:t> with successor = PTIME)</a:t>
            </a:r>
          </a:p>
          <a:p>
            <a:pPr lvl="1"/>
            <a:endParaRPr lang="en-US" dirty="0"/>
          </a:p>
          <a:p>
            <a:r>
              <a:rPr lang="en-US" dirty="0" smtClean="0"/>
              <a:t>In a better world, we’d probably never use/need coordination</a:t>
            </a:r>
          </a:p>
          <a:p>
            <a:pPr lvl="1"/>
            <a:r>
              <a:rPr lang="en-US" dirty="0" smtClean="0"/>
              <a:t>We are slaves to the legacy of Read/Write I/O assumptions</a:t>
            </a:r>
          </a:p>
        </p:txBody>
      </p:sp>
    </p:spTree>
    <p:extLst>
      <p:ext uri="{BB962C8B-B14F-4D97-AF65-F5344CB8AC3E}">
        <p14:creationId xmlns:p14="http://schemas.microsoft.com/office/powerpoint/2010/main" val="17845714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CALM Design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570" y="3248751"/>
            <a:ext cx="21031200" cy="9396732"/>
          </a:xfrm>
        </p:spPr>
        <p:txBody>
          <a:bodyPr>
            <a:normAutofit/>
          </a:bodyPr>
          <a:lstStyle/>
          <a:p>
            <a:r>
              <a:rPr lang="en-US" dirty="0" smtClean="0"/>
              <a:t>Many programs can be written monotonically</a:t>
            </a:r>
          </a:p>
          <a:p>
            <a:pPr lvl="1"/>
            <a:r>
              <a:rPr lang="en-US" dirty="0" smtClean="0"/>
              <a:t>Monotonic = Coordination-Free = Embarrassingly Parallel.</a:t>
            </a:r>
          </a:p>
          <a:p>
            <a:pPr lvl="1"/>
            <a:r>
              <a:rPr lang="en-US" dirty="0" smtClean="0"/>
              <a:t>No need for </a:t>
            </a:r>
            <a:r>
              <a:rPr lang="en-US" dirty="0" err="1" smtClean="0"/>
              <a:t>Lamport</a:t>
            </a:r>
            <a:r>
              <a:rPr lang="en-US" dirty="0" smtClean="0"/>
              <a:t> clocks, 2PC, “time” of any kind</a:t>
            </a:r>
          </a:p>
          <a:p>
            <a:pPr lvl="1"/>
            <a:endParaRPr lang="en-US" dirty="0"/>
          </a:p>
          <a:p>
            <a:r>
              <a:rPr lang="en-US" dirty="0" smtClean="0"/>
              <a:t>Logic + Lattices (CRDTs)</a:t>
            </a:r>
          </a:p>
          <a:p>
            <a:pPr lvl="1"/>
            <a:r>
              <a:rPr lang="en-US" dirty="0" smtClean="0"/>
              <a:t>With lattice </a:t>
            </a:r>
            <a:r>
              <a:rPr lang="en-US" dirty="0" err="1" smtClean="0"/>
              <a:t>homomorphisms</a:t>
            </a:r>
            <a:r>
              <a:rPr lang="en-US" dirty="0" smtClean="0"/>
              <a:t> and monotone functions   [CMA SOCC12]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7815257" y="2420322"/>
            <a:ext cx="3545682" cy="4855392"/>
            <a:chOff x="9855200" y="2438400"/>
            <a:chExt cx="2170248" cy="2971899"/>
          </a:xfrm>
        </p:grpSpPr>
        <p:grpSp>
          <p:nvGrpSpPr>
            <p:cNvPr id="18" name="Group 17"/>
            <p:cNvGrpSpPr/>
            <p:nvPr/>
          </p:nvGrpSpPr>
          <p:grpSpPr>
            <a:xfrm>
              <a:off x="9855200" y="2438400"/>
              <a:ext cx="2170248" cy="2971899"/>
              <a:chOff x="9855200" y="2438400"/>
              <a:chExt cx="2170248" cy="2971899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855200" y="2438400"/>
                <a:ext cx="2170248" cy="2971899"/>
              </a:xfrm>
              <a:prstGeom prst="rect">
                <a:avLst/>
              </a:prstGeom>
            </p:spPr>
          </p:pic>
          <p:sp>
            <p:nvSpPr>
              <p:cNvPr id="21" name="Freeform 20"/>
              <p:cNvSpPr/>
              <p:nvPr/>
            </p:nvSpPr>
            <p:spPr>
              <a:xfrm>
                <a:off x="10578171" y="3657600"/>
                <a:ext cx="709944" cy="964810"/>
              </a:xfrm>
              <a:custGeom>
                <a:avLst/>
                <a:gdLst>
                  <a:gd name="connsiteX0" fmla="*/ 173542 w 709944"/>
                  <a:gd name="connsiteY0" fmla="*/ 694150 h 978121"/>
                  <a:gd name="connsiteX1" fmla="*/ 276089 w 709944"/>
                  <a:gd name="connsiteY1" fmla="*/ 978121 h 978121"/>
                  <a:gd name="connsiteX2" fmla="*/ 560067 w 709944"/>
                  <a:gd name="connsiteY2" fmla="*/ 978121 h 978121"/>
                  <a:gd name="connsiteX3" fmla="*/ 709944 w 709944"/>
                  <a:gd name="connsiteY3" fmla="*/ 583717 h 978121"/>
                  <a:gd name="connsiteX4" fmla="*/ 607397 w 709944"/>
                  <a:gd name="connsiteY4" fmla="*/ 94657 h 978121"/>
                  <a:gd name="connsiteX5" fmla="*/ 441743 w 709944"/>
                  <a:gd name="connsiteY5" fmla="*/ 23664 h 978121"/>
                  <a:gd name="connsiteX6" fmla="*/ 331307 w 709944"/>
                  <a:gd name="connsiteY6" fmla="*/ 0 h 978121"/>
                  <a:gd name="connsiteX7" fmla="*/ 244536 w 709944"/>
                  <a:gd name="connsiteY7" fmla="*/ 23664 h 978121"/>
                  <a:gd name="connsiteX8" fmla="*/ 78882 w 709944"/>
                  <a:gd name="connsiteY8" fmla="*/ 212978 h 978121"/>
                  <a:gd name="connsiteX9" fmla="*/ 0 w 709944"/>
                  <a:gd name="connsiteY9" fmla="*/ 536389 h 978121"/>
                  <a:gd name="connsiteX10" fmla="*/ 149877 w 709944"/>
                  <a:gd name="connsiteY10" fmla="*/ 820359 h 978121"/>
                  <a:gd name="connsiteX11" fmla="*/ 244536 w 709944"/>
                  <a:gd name="connsiteY11" fmla="*/ 962345 h 978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09944" h="978121">
                    <a:moveTo>
                      <a:pt x="173542" y="694150"/>
                    </a:moveTo>
                    <a:lnTo>
                      <a:pt x="276089" y="978121"/>
                    </a:lnTo>
                    <a:lnTo>
                      <a:pt x="560067" y="978121"/>
                    </a:lnTo>
                    <a:lnTo>
                      <a:pt x="709944" y="583717"/>
                    </a:lnTo>
                    <a:lnTo>
                      <a:pt x="607397" y="94657"/>
                    </a:lnTo>
                    <a:lnTo>
                      <a:pt x="441743" y="23664"/>
                    </a:lnTo>
                    <a:lnTo>
                      <a:pt x="331307" y="0"/>
                    </a:lnTo>
                    <a:lnTo>
                      <a:pt x="244536" y="23664"/>
                    </a:lnTo>
                    <a:lnTo>
                      <a:pt x="78882" y="212978"/>
                    </a:lnTo>
                    <a:lnTo>
                      <a:pt x="0" y="536389"/>
                    </a:lnTo>
                    <a:lnTo>
                      <a:pt x="149877" y="820359"/>
                    </a:lnTo>
                    <a:lnTo>
                      <a:pt x="244536" y="962345"/>
                    </a:lnTo>
                  </a:path>
                </a:pathLst>
              </a:custGeom>
              <a:solidFill>
                <a:srgbClr val="D7DCD4"/>
              </a:solidFill>
            </p:spPr>
            <p:txBody>
              <a:bodyPr vert="horz" wrap="square" lIns="128588" tIns="64294" rIns="128588" bIns="6429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85724">
                  <a:tabLst>
                    <a:tab pos="1500010" algn="l"/>
                  </a:tabLst>
                </a:pPr>
                <a:endParaRPr lang="en-US" sz="4219" dirty="0">
                  <a:latin typeface="Gotham Book"/>
                  <a:ea typeface="Gotham Book"/>
                  <a:cs typeface="Gotham Book"/>
                </a:endParaRPr>
              </a:p>
            </p:txBody>
          </p:sp>
        </p:grpSp>
        <p:cxnSp>
          <p:nvCxnSpPr>
            <p:cNvPr id="19" name="Straight Arrow Connector 18"/>
            <p:cNvCxnSpPr/>
            <p:nvPr/>
          </p:nvCxnSpPr>
          <p:spPr bwMode="auto">
            <a:xfrm flipV="1">
              <a:off x="10933144" y="3644093"/>
              <a:ext cx="63445" cy="725899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2" name="Oval 21"/>
          <p:cNvSpPr/>
          <p:nvPr/>
        </p:nvSpPr>
        <p:spPr>
          <a:xfrm>
            <a:off x="16855466" y="2210390"/>
            <a:ext cx="5545458" cy="5545458"/>
          </a:xfrm>
          <a:prstGeom prst="ellipse">
            <a:avLst/>
          </a:prstGeom>
          <a:noFill/>
          <a:ln w="762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cxnSp>
        <p:nvCxnSpPr>
          <p:cNvPr id="24" name="Straight Connector 23"/>
          <p:cNvCxnSpPr>
            <a:stCxn id="22" idx="1"/>
            <a:endCxn id="22" idx="5"/>
          </p:cNvCxnSpPr>
          <p:nvPr/>
        </p:nvCxnSpPr>
        <p:spPr>
          <a:xfrm>
            <a:off x="17667580" y="3022504"/>
            <a:ext cx="3921230" cy="3921230"/>
          </a:xfrm>
          <a:prstGeom prst="line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627428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is Time For?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088" y="2481483"/>
            <a:ext cx="9907465" cy="4981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570" y="3281408"/>
            <a:ext cx="5412621" cy="715498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384619" y="8230471"/>
            <a:ext cx="10840151" cy="4609904"/>
            <a:chOff x="9994883" y="8098784"/>
            <a:chExt cx="10840151" cy="4609904"/>
          </a:xfrm>
        </p:grpSpPr>
        <p:grpSp>
          <p:nvGrpSpPr>
            <p:cNvPr id="14" name="Group 13"/>
            <p:cNvGrpSpPr/>
            <p:nvPr/>
          </p:nvGrpSpPr>
          <p:grpSpPr>
            <a:xfrm>
              <a:off x="9994883" y="8098784"/>
              <a:ext cx="10489495" cy="4609904"/>
              <a:chOff x="9370416" y="7410128"/>
              <a:chExt cx="10489495" cy="4609904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9370416" y="8230471"/>
                <a:ext cx="10331852" cy="3789561"/>
                <a:chOff x="9370416" y="8230471"/>
                <a:chExt cx="10331852" cy="3789561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4"/>
                <a:srcRect/>
                <a:stretch/>
              </p:blipFill>
              <p:spPr>
                <a:xfrm>
                  <a:off x="9685703" y="8230471"/>
                  <a:ext cx="10016565" cy="3603975"/>
                </a:xfrm>
                <a:prstGeom prst="rect">
                  <a:avLst/>
                </a:prstGeom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9685703" y="8800259"/>
                  <a:ext cx="4677508" cy="756139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9370416" y="10629900"/>
                  <a:ext cx="10331852" cy="1390132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>
                <a:off x="9528059" y="7410128"/>
                <a:ext cx="10331852" cy="139013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6157526" y="10629901"/>
              <a:ext cx="4677508" cy="75613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60876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the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should be </a:t>
            </a:r>
            <a:r>
              <a:rPr lang="en-US" i="1" dirty="0" smtClean="0"/>
              <a:t>progressively</a:t>
            </a:r>
            <a:r>
              <a:rPr lang="en-US" dirty="0" smtClean="0"/>
              <a:t> rendered</a:t>
            </a:r>
          </a:p>
          <a:p>
            <a:pPr lvl="1"/>
            <a:r>
              <a:rPr lang="en-US" dirty="0" smtClean="0"/>
              <a:t>Visualizations you can make order- and batch-insensitive</a:t>
            </a:r>
          </a:p>
          <a:p>
            <a:r>
              <a:rPr lang="en-US" dirty="0" smtClean="0"/>
              <a:t>What should be separated in time — or space?.</a:t>
            </a:r>
          </a:p>
          <a:p>
            <a:r>
              <a:rPr lang="en-US" dirty="0" smtClean="0"/>
              <a:t>And why?!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783" y="5596642"/>
            <a:ext cx="6454718" cy="6454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777" y="7497608"/>
            <a:ext cx="1326393" cy="13263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7036292" y="7292898"/>
            <a:ext cx="6570506" cy="6423102"/>
            <a:chOff x="9995338" y="409903"/>
            <a:chExt cx="13611460" cy="13306097"/>
          </a:xfrm>
        </p:grpSpPr>
        <p:pic>
          <p:nvPicPr>
            <p:cNvPr id="7" name="Content Placeholder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9" t="2911" r="5442" b="2599"/>
            <a:stretch/>
          </p:blipFill>
          <p:spPr>
            <a:xfrm>
              <a:off x="10594428" y="409903"/>
              <a:ext cx="13012370" cy="13306097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9995338" y="4225158"/>
              <a:ext cx="6085491" cy="6800812"/>
            </a:xfrm>
            <a:custGeom>
              <a:avLst/>
              <a:gdLst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639614 w 6085490"/>
                <a:gd name="connsiteY9" fmla="*/ 3184634 h 6716110"/>
                <a:gd name="connsiteX10" fmla="*/ 1954924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1954924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689131 w 6085490"/>
                <a:gd name="connsiteY13" fmla="*/ 4193627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88220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2081048 w 6085490"/>
                <a:gd name="connsiteY22" fmla="*/ 6558455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081048 w 6085490"/>
                <a:gd name="connsiteY21" fmla="*/ 6558455 h 6716110"/>
                <a:gd name="connsiteX22" fmla="*/ 1955542 w 6085490"/>
                <a:gd name="connsiteY22" fmla="*/ 6415020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955542 w 6085490"/>
                <a:gd name="connsiteY22" fmla="*/ 6415020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02676 w 6085490"/>
                <a:gd name="connsiteY6" fmla="*/ 2207172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20606 w 6085490"/>
                <a:gd name="connsiteY6" fmla="*/ 2296819 h 6716110"/>
                <a:gd name="connsiteX7" fmla="*/ 1450428 w 6085490"/>
                <a:gd name="connsiteY7" fmla="*/ 2554013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16110"/>
                <a:gd name="connsiteX1" fmla="*/ 1387365 w 6085490"/>
                <a:gd name="connsiteY1" fmla="*/ 0 h 6716110"/>
                <a:gd name="connsiteX2" fmla="*/ 2427890 w 6085490"/>
                <a:gd name="connsiteY2" fmla="*/ 157655 h 6716110"/>
                <a:gd name="connsiteX3" fmla="*/ 3279228 w 6085490"/>
                <a:gd name="connsiteY3" fmla="*/ 220717 h 6716110"/>
                <a:gd name="connsiteX4" fmla="*/ 2144110 w 6085490"/>
                <a:gd name="connsiteY4" fmla="*/ 2144110 h 6716110"/>
                <a:gd name="connsiteX5" fmla="*/ 1702676 w 6085490"/>
                <a:gd name="connsiteY5" fmla="*/ 2207172 h 6716110"/>
                <a:gd name="connsiteX6" fmla="*/ 1720606 w 6085490"/>
                <a:gd name="connsiteY6" fmla="*/ 2296819 h 6716110"/>
                <a:gd name="connsiteX7" fmla="*/ 1522146 w 6085490"/>
                <a:gd name="connsiteY7" fmla="*/ 2625730 h 6716110"/>
                <a:gd name="connsiteX8" fmla="*/ 1481959 w 6085490"/>
                <a:gd name="connsiteY8" fmla="*/ 2963917 h 6716110"/>
                <a:gd name="connsiteX9" fmla="*/ 1729261 w 6085490"/>
                <a:gd name="connsiteY9" fmla="*/ 3077057 h 6716110"/>
                <a:gd name="connsiteX10" fmla="*/ 2008712 w 6085490"/>
                <a:gd name="connsiteY10" fmla="*/ 3342289 h 6716110"/>
                <a:gd name="connsiteX11" fmla="*/ 2900855 w 6085490"/>
                <a:gd name="connsiteY11" fmla="*/ 3594538 h 6716110"/>
                <a:gd name="connsiteX12" fmla="*/ 3184634 w 6085490"/>
                <a:gd name="connsiteY12" fmla="*/ 3689131 h 6716110"/>
                <a:gd name="connsiteX13" fmla="*/ 3778778 w 6085490"/>
                <a:gd name="connsiteY13" fmla="*/ 4050191 h 6716110"/>
                <a:gd name="connsiteX14" fmla="*/ 4067503 w 6085490"/>
                <a:gd name="connsiteY14" fmla="*/ 4234432 h 6716110"/>
                <a:gd name="connsiteX15" fmla="*/ 4382814 w 6085490"/>
                <a:gd name="connsiteY15" fmla="*/ 4477407 h 6716110"/>
                <a:gd name="connsiteX16" fmla="*/ 5864772 w 6085490"/>
                <a:gd name="connsiteY16" fmla="*/ 5202620 h 6716110"/>
                <a:gd name="connsiteX17" fmla="*/ 6085490 w 6085490"/>
                <a:gd name="connsiteY17" fmla="*/ 5707117 h 6716110"/>
                <a:gd name="connsiteX18" fmla="*/ 5013434 w 6085490"/>
                <a:gd name="connsiteY18" fmla="*/ 6463862 h 6716110"/>
                <a:gd name="connsiteX19" fmla="*/ 3531476 w 6085490"/>
                <a:gd name="connsiteY19" fmla="*/ 6716110 h 6716110"/>
                <a:gd name="connsiteX20" fmla="*/ 2396359 w 6085490"/>
                <a:gd name="connsiteY20" fmla="*/ 6621517 h 6716110"/>
                <a:gd name="connsiteX21" fmla="*/ 2314130 w 6085490"/>
                <a:gd name="connsiteY21" fmla="*/ 6612244 h 6716110"/>
                <a:gd name="connsiteX22" fmla="*/ 1830036 w 6085490"/>
                <a:gd name="connsiteY22" fmla="*/ 6343302 h 6716110"/>
                <a:gd name="connsiteX23" fmla="*/ 1608083 w 6085490"/>
                <a:gd name="connsiteY23" fmla="*/ 6400800 h 6716110"/>
                <a:gd name="connsiteX24" fmla="*/ 977462 w 6085490"/>
                <a:gd name="connsiteY24" fmla="*/ 6589986 h 6716110"/>
                <a:gd name="connsiteX25" fmla="*/ 0 w 6085490"/>
                <a:gd name="connsiteY25" fmla="*/ 6495393 h 6716110"/>
                <a:gd name="connsiteX26" fmla="*/ 63062 w 6085490"/>
                <a:gd name="connsiteY26" fmla="*/ 346841 h 6716110"/>
                <a:gd name="connsiteX0" fmla="*/ 63062 w 6085490"/>
                <a:gd name="connsiteY0" fmla="*/ 346841 h 6745285"/>
                <a:gd name="connsiteX1" fmla="*/ 1387365 w 6085490"/>
                <a:gd name="connsiteY1" fmla="*/ 0 h 6745285"/>
                <a:gd name="connsiteX2" fmla="*/ 2427890 w 6085490"/>
                <a:gd name="connsiteY2" fmla="*/ 157655 h 6745285"/>
                <a:gd name="connsiteX3" fmla="*/ 3279228 w 6085490"/>
                <a:gd name="connsiteY3" fmla="*/ 220717 h 6745285"/>
                <a:gd name="connsiteX4" fmla="*/ 2144110 w 6085490"/>
                <a:gd name="connsiteY4" fmla="*/ 2144110 h 6745285"/>
                <a:gd name="connsiteX5" fmla="*/ 1702676 w 6085490"/>
                <a:gd name="connsiteY5" fmla="*/ 2207172 h 6745285"/>
                <a:gd name="connsiteX6" fmla="*/ 1720606 w 6085490"/>
                <a:gd name="connsiteY6" fmla="*/ 2296819 h 6745285"/>
                <a:gd name="connsiteX7" fmla="*/ 1522146 w 6085490"/>
                <a:gd name="connsiteY7" fmla="*/ 2625730 h 6745285"/>
                <a:gd name="connsiteX8" fmla="*/ 1481959 w 6085490"/>
                <a:gd name="connsiteY8" fmla="*/ 2963917 h 6745285"/>
                <a:gd name="connsiteX9" fmla="*/ 1729261 w 6085490"/>
                <a:gd name="connsiteY9" fmla="*/ 3077057 h 6745285"/>
                <a:gd name="connsiteX10" fmla="*/ 2008712 w 6085490"/>
                <a:gd name="connsiteY10" fmla="*/ 3342289 h 6745285"/>
                <a:gd name="connsiteX11" fmla="*/ 2900855 w 6085490"/>
                <a:gd name="connsiteY11" fmla="*/ 3594538 h 6745285"/>
                <a:gd name="connsiteX12" fmla="*/ 3184634 w 6085490"/>
                <a:gd name="connsiteY12" fmla="*/ 3689131 h 6745285"/>
                <a:gd name="connsiteX13" fmla="*/ 3778778 w 6085490"/>
                <a:gd name="connsiteY13" fmla="*/ 4050191 h 6745285"/>
                <a:gd name="connsiteX14" fmla="*/ 4067503 w 6085490"/>
                <a:gd name="connsiteY14" fmla="*/ 4234432 h 6745285"/>
                <a:gd name="connsiteX15" fmla="*/ 4382814 w 6085490"/>
                <a:gd name="connsiteY15" fmla="*/ 4477407 h 6745285"/>
                <a:gd name="connsiteX16" fmla="*/ 5864772 w 6085490"/>
                <a:gd name="connsiteY16" fmla="*/ 5202620 h 6745285"/>
                <a:gd name="connsiteX17" fmla="*/ 6085490 w 6085490"/>
                <a:gd name="connsiteY17" fmla="*/ 5707117 h 6745285"/>
                <a:gd name="connsiteX18" fmla="*/ 5013434 w 6085490"/>
                <a:gd name="connsiteY18" fmla="*/ 6463862 h 6745285"/>
                <a:gd name="connsiteX19" fmla="*/ 3531476 w 6085490"/>
                <a:gd name="connsiteY19" fmla="*/ 6716110 h 6745285"/>
                <a:gd name="connsiteX20" fmla="*/ 2396359 w 6085490"/>
                <a:gd name="connsiteY20" fmla="*/ 6621517 h 6745285"/>
                <a:gd name="connsiteX21" fmla="*/ 2403778 w 6085490"/>
                <a:gd name="connsiteY21" fmla="*/ 6737750 h 6745285"/>
                <a:gd name="connsiteX22" fmla="*/ 1830036 w 6085490"/>
                <a:gd name="connsiteY22" fmla="*/ 6343302 h 6745285"/>
                <a:gd name="connsiteX23" fmla="*/ 1608083 w 6085490"/>
                <a:gd name="connsiteY23" fmla="*/ 6400800 h 6745285"/>
                <a:gd name="connsiteX24" fmla="*/ 977462 w 6085490"/>
                <a:gd name="connsiteY24" fmla="*/ 6589986 h 6745285"/>
                <a:gd name="connsiteX25" fmla="*/ 0 w 6085490"/>
                <a:gd name="connsiteY25" fmla="*/ 6495393 h 6745285"/>
                <a:gd name="connsiteX26" fmla="*/ 63062 w 6085490"/>
                <a:gd name="connsiteY26" fmla="*/ 346841 h 6745285"/>
                <a:gd name="connsiteX0" fmla="*/ 63062 w 6085490"/>
                <a:gd name="connsiteY0" fmla="*/ 346841 h 6800811"/>
                <a:gd name="connsiteX1" fmla="*/ 1387365 w 6085490"/>
                <a:gd name="connsiteY1" fmla="*/ 0 h 6800811"/>
                <a:gd name="connsiteX2" fmla="*/ 2427890 w 6085490"/>
                <a:gd name="connsiteY2" fmla="*/ 157655 h 6800811"/>
                <a:gd name="connsiteX3" fmla="*/ 3279228 w 6085490"/>
                <a:gd name="connsiteY3" fmla="*/ 220717 h 6800811"/>
                <a:gd name="connsiteX4" fmla="*/ 2144110 w 6085490"/>
                <a:gd name="connsiteY4" fmla="*/ 2144110 h 6800811"/>
                <a:gd name="connsiteX5" fmla="*/ 1702676 w 6085490"/>
                <a:gd name="connsiteY5" fmla="*/ 2207172 h 6800811"/>
                <a:gd name="connsiteX6" fmla="*/ 1720606 w 6085490"/>
                <a:gd name="connsiteY6" fmla="*/ 2296819 h 6800811"/>
                <a:gd name="connsiteX7" fmla="*/ 1522146 w 6085490"/>
                <a:gd name="connsiteY7" fmla="*/ 2625730 h 6800811"/>
                <a:gd name="connsiteX8" fmla="*/ 1481959 w 6085490"/>
                <a:gd name="connsiteY8" fmla="*/ 2963917 h 6800811"/>
                <a:gd name="connsiteX9" fmla="*/ 1729261 w 6085490"/>
                <a:gd name="connsiteY9" fmla="*/ 3077057 h 6800811"/>
                <a:gd name="connsiteX10" fmla="*/ 2008712 w 6085490"/>
                <a:gd name="connsiteY10" fmla="*/ 3342289 h 6800811"/>
                <a:gd name="connsiteX11" fmla="*/ 2900855 w 6085490"/>
                <a:gd name="connsiteY11" fmla="*/ 3594538 h 6800811"/>
                <a:gd name="connsiteX12" fmla="*/ 3184634 w 6085490"/>
                <a:gd name="connsiteY12" fmla="*/ 3689131 h 6800811"/>
                <a:gd name="connsiteX13" fmla="*/ 3778778 w 6085490"/>
                <a:gd name="connsiteY13" fmla="*/ 4050191 h 6800811"/>
                <a:gd name="connsiteX14" fmla="*/ 4067503 w 6085490"/>
                <a:gd name="connsiteY14" fmla="*/ 4234432 h 6800811"/>
                <a:gd name="connsiteX15" fmla="*/ 4382814 w 6085490"/>
                <a:gd name="connsiteY15" fmla="*/ 4477407 h 6800811"/>
                <a:gd name="connsiteX16" fmla="*/ 5864772 w 6085490"/>
                <a:gd name="connsiteY16" fmla="*/ 5202620 h 6800811"/>
                <a:gd name="connsiteX17" fmla="*/ 6085490 w 6085490"/>
                <a:gd name="connsiteY17" fmla="*/ 5707117 h 6800811"/>
                <a:gd name="connsiteX18" fmla="*/ 5013434 w 6085490"/>
                <a:gd name="connsiteY18" fmla="*/ 6463862 h 6800811"/>
                <a:gd name="connsiteX19" fmla="*/ 3531476 w 6085490"/>
                <a:gd name="connsiteY19" fmla="*/ 6716110 h 6800811"/>
                <a:gd name="connsiteX20" fmla="*/ 2790806 w 6085490"/>
                <a:gd name="connsiteY20" fmla="*/ 6800811 h 6800811"/>
                <a:gd name="connsiteX21" fmla="*/ 2403778 w 6085490"/>
                <a:gd name="connsiteY21" fmla="*/ 6737750 h 6800811"/>
                <a:gd name="connsiteX22" fmla="*/ 1830036 w 6085490"/>
                <a:gd name="connsiteY22" fmla="*/ 6343302 h 6800811"/>
                <a:gd name="connsiteX23" fmla="*/ 1608083 w 6085490"/>
                <a:gd name="connsiteY23" fmla="*/ 6400800 h 6800811"/>
                <a:gd name="connsiteX24" fmla="*/ 977462 w 6085490"/>
                <a:gd name="connsiteY24" fmla="*/ 6589986 h 6800811"/>
                <a:gd name="connsiteX25" fmla="*/ 0 w 6085490"/>
                <a:gd name="connsiteY25" fmla="*/ 6495393 h 6800811"/>
                <a:gd name="connsiteX26" fmla="*/ 63062 w 6085490"/>
                <a:gd name="connsiteY26" fmla="*/ 346841 h 68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85490" h="6800811">
                  <a:moveTo>
                    <a:pt x="63062" y="346841"/>
                  </a:moveTo>
                  <a:lnTo>
                    <a:pt x="1387365" y="0"/>
                  </a:lnTo>
                  <a:lnTo>
                    <a:pt x="2427890" y="157655"/>
                  </a:lnTo>
                  <a:lnTo>
                    <a:pt x="3279228" y="220717"/>
                  </a:lnTo>
                  <a:lnTo>
                    <a:pt x="2144110" y="2144110"/>
                  </a:lnTo>
                  <a:cubicBezTo>
                    <a:pt x="1996965" y="2165131"/>
                    <a:pt x="1773260" y="2181721"/>
                    <a:pt x="1702676" y="2207172"/>
                  </a:cubicBezTo>
                  <a:cubicBezTo>
                    <a:pt x="1632092" y="2232623"/>
                    <a:pt x="1750694" y="2227059"/>
                    <a:pt x="1720606" y="2296819"/>
                  </a:cubicBezTo>
                  <a:cubicBezTo>
                    <a:pt x="1690518" y="2366579"/>
                    <a:pt x="1588299" y="2516093"/>
                    <a:pt x="1522146" y="2625730"/>
                  </a:cubicBezTo>
                  <a:lnTo>
                    <a:pt x="1481959" y="2963917"/>
                  </a:lnTo>
                  <a:lnTo>
                    <a:pt x="1729261" y="3077057"/>
                  </a:lnTo>
                  <a:lnTo>
                    <a:pt x="2008712" y="3342289"/>
                  </a:lnTo>
                  <a:lnTo>
                    <a:pt x="2900855" y="3594538"/>
                  </a:lnTo>
                  <a:lnTo>
                    <a:pt x="3184634" y="3689131"/>
                  </a:lnTo>
                  <a:lnTo>
                    <a:pt x="3778778" y="4050191"/>
                  </a:lnTo>
                  <a:lnTo>
                    <a:pt x="4067503" y="4234432"/>
                  </a:lnTo>
                  <a:lnTo>
                    <a:pt x="4382814" y="4477407"/>
                  </a:lnTo>
                  <a:lnTo>
                    <a:pt x="5864772" y="5202620"/>
                  </a:lnTo>
                  <a:lnTo>
                    <a:pt x="6085490" y="5707117"/>
                  </a:lnTo>
                  <a:lnTo>
                    <a:pt x="5013434" y="6463862"/>
                  </a:lnTo>
                  <a:lnTo>
                    <a:pt x="3531476" y="6716110"/>
                  </a:lnTo>
                  <a:lnTo>
                    <a:pt x="2790806" y="6800811"/>
                  </a:lnTo>
                  <a:cubicBezTo>
                    <a:pt x="2685702" y="6779790"/>
                    <a:pt x="2563906" y="6814002"/>
                    <a:pt x="2403778" y="6737750"/>
                  </a:cubicBezTo>
                  <a:cubicBezTo>
                    <a:pt x="2243650" y="6661499"/>
                    <a:pt x="1962652" y="6399460"/>
                    <a:pt x="1830036" y="6343302"/>
                  </a:cubicBezTo>
                  <a:cubicBezTo>
                    <a:pt x="1697420" y="6287144"/>
                    <a:pt x="1723903" y="6405540"/>
                    <a:pt x="1608083" y="6400800"/>
                  </a:cubicBezTo>
                  <a:lnTo>
                    <a:pt x="977462" y="6589986"/>
                  </a:lnTo>
                  <a:lnTo>
                    <a:pt x="0" y="6495393"/>
                  </a:lnTo>
                  <a:lnTo>
                    <a:pt x="63062" y="346841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12399764" y="8309371"/>
            <a:ext cx="6557309" cy="168212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>
            <a:off x="12668250" y="10951923"/>
            <a:ext cx="4852904" cy="146554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2692"/>
          <a:stretch/>
        </p:blipFill>
        <p:spPr>
          <a:xfrm rot="21127439">
            <a:off x="11450682" y="7401085"/>
            <a:ext cx="13335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55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Separation Can Be Good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570" y="3248750"/>
            <a:ext cx="21031200" cy="10957903"/>
          </a:xfrm>
        </p:spPr>
        <p:txBody>
          <a:bodyPr>
            <a:normAutofit/>
          </a:bodyPr>
          <a:lstStyle/>
          <a:p>
            <a:r>
              <a:rPr lang="en-US" dirty="0" smtClean="0"/>
              <a:t>We may want to demarcate “sessions” or “tasks”</a:t>
            </a:r>
          </a:p>
          <a:p>
            <a:pPr lvl="1"/>
            <a:r>
              <a:rPr lang="en-US" dirty="0" smtClean="0"/>
              <a:t>Really just a “partitioning key”, not ordering.</a:t>
            </a:r>
          </a:p>
          <a:p>
            <a:r>
              <a:rPr lang="en-US" dirty="0" smtClean="0"/>
              <a:t>We may want to record a sequence</a:t>
            </a:r>
          </a:p>
          <a:p>
            <a:pPr lvl="1"/>
            <a:r>
              <a:rPr lang="en-US" dirty="0" smtClean="0"/>
              <a:t>Again, may simply be annotation data for human consumption</a:t>
            </a:r>
          </a:p>
          <a:p>
            <a:r>
              <a:rPr lang="en-US" dirty="0" smtClean="0"/>
              <a:t>That’s OK! Humans exist in space and time</a:t>
            </a:r>
          </a:p>
          <a:p>
            <a:pPr lvl="1"/>
            <a:r>
              <a:rPr lang="en-US" dirty="0" smtClean="0"/>
              <a:t>Even if most tasks are </a:t>
            </a:r>
            <a:r>
              <a:rPr lang="en-US" dirty="0" err="1" smtClean="0"/>
              <a:t>embarassignly</a:t>
            </a:r>
            <a:r>
              <a:rPr lang="en-US" dirty="0" smtClean="0"/>
              <a:t> parallel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4171863" y="9305947"/>
            <a:ext cx="10034749" cy="4410053"/>
            <a:chOff x="14466995" y="79065"/>
            <a:chExt cx="10034749" cy="4410053"/>
          </a:xfrm>
        </p:grpSpPr>
        <p:grpSp>
          <p:nvGrpSpPr>
            <p:cNvPr id="16" name="Group 15"/>
            <p:cNvGrpSpPr/>
            <p:nvPr/>
          </p:nvGrpSpPr>
          <p:grpSpPr>
            <a:xfrm>
              <a:off x="14466995" y="79065"/>
              <a:ext cx="10034749" cy="4410053"/>
              <a:chOff x="9994883" y="8098784"/>
              <a:chExt cx="10489495" cy="4609904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9994883" y="8098784"/>
                <a:ext cx="10489495" cy="4609904"/>
                <a:chOff x="9370416" y="7410128"/>
                <a:chExt cx="10489495" cy="4609904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9370416" y="8230471"/>
                  <a:ext cx="10331852" cy="3789561"/>
                  <a:chOff x="9370416" y="8230471"/>
                  <a:chExt cx="10331852" cy="3789561"/>
                </a:xfrm>
              </p:grpSpPr>
              <p:pic>
                <p:nvPicPr>
                  <p:cNvPr id="7" name="Picture 6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/>
                  <a:stretch/>
                </p:blipFill>
                <p:spPr>
                  <a:xfrm>
                    <a:off x="9685703" y="8230471"/>
                    <a:ext cx="10016565" cy="3603975"/>
                  </a:xfrm>
                  <a:prstGeom prst="rect">
                    <a:avLst/>
                  </a:prstGeom>
                </p:spPr>
              </p:pic>
              <p:sp>
                <p:nvSpPr>
                  <p:cNvPr id="10" name="Rectangle 9"/>
                  <p:cNvSpPr/>
                  <p:nvPr/>
                </p:nvSpPr>
                <p:spPr>
                  <a:xfrm>
                    <a:off x="9685703" y="8800259"/>
                    <a:ext cx="4677508" cy="756139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endParaRPr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9370416" y="10629900"/>
                    <a:ext cx="10331852" cy="1390132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endParaRPr>
                  </a:p>
                </p:txBody>
              </p:sp>
            </p:grpSp>
            <p:sp>
              <p:nvSpPr>
                <p:cNvPr id="12" name="Rectangle 11"/>
                <p:cNvSpPr/>
                <p:nvPr/>
              </p:nvSpPr>
              <p:spPr>
                <a:xfrm>
                  <a:off x="9528059" y="7410128"/>
                  <a:ext cx="10331852" cy="1390132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16157526" y="10629901"/>
                <a:ext cx="4249656" cy="756139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4916797" y="631530"/>
              <a:ext cx="9401933" cy="75613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867018" y="631530"/>
              <a:ext cx="4750746" cy="75613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659594" y="3104355"/>
              <a:ext cx="6944934" cy="122047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140165" y="2569724"/>
              <a:ext cx="4169209" cy="75613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691654" y="1184079"/>
              <a:ext cx="4846769" cy="73822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6300" y="95682"/>
            <a:ext cx="7963028" cy="400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03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in Time and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Either can be used for sequencing/partitioning</a:t>
            </a:r>
          </a:p>
          <a:p>
            <a:r>
              <a:rPr lang="en-US" dirty="0" smtClean="0"/>
              <a:t>Partition in space lets a few states be “seen at the same time”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22344" y="5680212"/>
            <a:ext cx="10526751" cy="7823200"/>
            <a:chOff x="646771" y="5332761"/>
            <a:chExt cx="10526751" cy="7823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034"/>
            <a:stretch/>
          </p:blipFill>
          <p:spPr>
            <a:xfrm>
              <a:off x="1193570" y="5332761"/>
              <a:ext cx="9979952" cy="78232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46771" y="5588000"/>
              <a:ext cx="892097" cy="186101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66" y="6179015"/>
            <a:ext cx="2540000" cy="2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1900" t="41789" r="21046" b="39675"/>
          <a:stretch/>
        </p:blipFill>
        <p:spPr>
          <a:xfrm>
            <a:off x="12612011" y="7449015"/>
            <a:ext cx="11175675" cy="278780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1985171" y="5332761"/>
            <a:ext cx="0" cy="7567961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500579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Implications: Systems, Algorithms and Visualizations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1193570" y="3248751"/>
            <a:ext cx="21031200" cy="10140678"/>
          </a:xfrm>
        </p:spPr>
        <p:txBody>
          <a:bodyPr>
            <a:normAutofit/>
          </a:bodyPr>
          <a:lstStyle/>
          <a:p>
            <a:r>
              <a:rPr lang="en-US" dirty="0"/>
              <a:t>Many </a:t>
            </a:r>
            <a:r>
              <a:rPr lang="en-US" dirty="0" smtClean="0"/>
              <a:t>computations can be made progressive (CALM)</a:t>
            </a:r>
          </a:p>
          <a:p>
            <a:r>
              <a:rPr lang="en-US" dirty="0" smtClean="0"/>
              <a:t>Monotonic = easier to visualize &amp; understand</a:t>
            </a:r>
          </a:p>
          <a:p>
            <a:endParaRPr lang="en-US" dirty="0" smtClean="0"/>
          </a:p>
          <a:p>
            <a:r>
              <a:rPr lang="en-US" dirty="0" smtClean="0"/>
              <a:t>Time and Space can be used to organize independent things</a:t>
            </a:r>
          </a:p>
          <a:p>
            <a:pPr lvl="1"/>
            <a:r>
              <a:rPr lang="en-US" dirty="0" smtClean="0"/>
              <a:t>Even if they’re progressive</a:t>
            </a:r>
          </a:p>
          <a:p>
            <a:r>
              <a:rPr lang="en-US" dirty="0" smtClean="0"/>
              <a:t>Some </a:t>
            </a:r>
            <a:r>
              <a:rPr lang="en-US" dirty="0"/>
              <a:t>things are truly sequenced</a:t>
            </a:r>
          </a:p>
          <a:p>
            <a:pPr lvl="1"/>
            <a:r>
              <a:rPr lang="en-US" dirty="0"/>
              <a:t>The classic: state mutation in </a:t>
            </a:r>
            <a:r>
              <a:rPr lang="en-US" dirty="0" smtClean="0"/>
              <a:t>time</a:t>
            </a:r>
          </a:p>
          <a:p>
            <a:pPr lvl="2"/>
            <a:r>
              <a:rPr lang="en-US" sz="3300" dirty="0" smtClean="0"/>
              <a:t>Though this is often artificial</a:t>
            </a:r>
          </a:p>
          <a:p>
            <a:pPr lvl="1"/>
            <a:r>
              <a:rPr lang="en-US" dirty="0" smtClean="0"/>
              <a:t>Exponential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570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Outline Title Goes Here"/>
          <p:cNvSpPr txBox="1">
            <a:spLocks noGrp="1"/>
          </p:cNvSpPr>
          <p:nvPr>
            <p:ph type="body" sz="quarter" idx="13"/>
          </p:nvPr>
        </p:nvSpPr>
        <p:spPr>
          <a:xfrm>
            <a:off x="815530" y="1032859"/>
            <a:ext cx="4763094" cy="990015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306" name="1"/>
          <p:cNvSpPr/>
          <p:nvPr/>
        </p:nvSpPr>
        <p:spPr>
          <a:xfrm>
            <a:off x="5783276" y="2396066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307" name="2"/>
          <p:cNvSpPr/>
          <p:nvPr/>
        </p:nvSpPr>
        <p:spPr>
          <a:xfrm>
            <a:off x="5783276" y="4533974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rPr smtClean="0"/>
              <a:t>2</a:t>
            </a:r>
            <a:endParaRPr/>
          </a:p>
        </p:txBody>
      </p:sp>
      <p:sp>
        <p:nvSpPr>
          <p:cNvPr id="308" name="3"/>
          <p:cNvSpPr/>
          <p:nvPr/>
        </p:nvSpPr>
        <p:spPr>
          <a:xfrm>
            <a:off x="5783276" y="6671881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309" name="4"/>
          <p:cNvSpPr/>
          <p:nvPr/>
        </p:nvSpPr>
        <p:spPr>
          <a:xfrm>
            <a:off x="5783276" y="8809788"/>
            <a:ext cx="1270001" cy="1270001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310" name="5"/>
          <p:cNvSpPr/>
          <p:nvPr/>
        </p:nvSpPr>
        <p:spPr>
          <a:xfrm>
            <a:off x="5783276" y="10947696"/>
            <a:ext cx="1270001" cy="1270001"/>
          </a:xfrm>
          <a:prstGeom prst="ellipse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r>
              <a:t>5</a:t>
            </a:r>
          </a:p>
        </p:txBody>
      </p:sp>
      <p:sp>
        <p:nvSpPr>
          <p:cNvPr id="17" name="Outline Item"/>
          <p:cNvSpPr txBox="1"/>
          <p:nvPr/>
        </p:nvSpPr>
        <p:spPr>
          <a:xfrm>
            <a:off x="7570403" y="2675466"/>
            <a:ext cx="3116238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smtClean="0">
                <a:solidFill>
                  <a:schemeClr val="tx2"/>
                </a:solidFill>
              </a:rPr>
              <a:t>Perspective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8" name="Outline Item"/>
          <p:cNvSpPr txBox="1"/>
          <p:nvPr/>
        </p:nvSpPr>
        <p:spPr>
          <a:xfrm>
            <a:off x="7458193" y="6785296"/>
            <a:ext cx="4526880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Async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Interaction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Outline Item"/>
          <p:cNvSpPr txBox="1"/>
          <p:nvPr/>
        </p:nvSpPr>
        <p:spPr>
          <a:xfrm>
            <a:off x="7458193" y="8923203"/>
            <a:ext cx="4174220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CALM Progress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Outline Item"/>
          <p:cNvSpPr txBox="1"/>
          <p:nvPr/>
        </p:nvSpPr>
        <p:spPr>
          <a:xfrm>
            <a:off x="7458193" y="11061111"/>
            <a:ext cx="4142160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b="1" dirty="0" smtClean="0">
                <a:solidFill>
                  <a:srgbClr val="FFC000"/>
                </a:solidFill>
              </a:rPr>
              <a:t>More Progress</a:t>
            </a:r>
            <a:endParaRPr b="1" dirty="0">
              <a:solidFill>
                <a:srgbClr val="FFC000"/>
              </a:solidFill>
            </a:endParaRPr>
          </a:p>
        </p:txBody>
      </p:sp>
      <p:sp>
        <p:nvSpPr>
          <p:cNvPr id="21" name="Outline Item"/>
          <p:cNvSpPr txBox="1"/>
          <p:nvPr/>
        </p:nvSpPr>
        <p:spPr>
          <a:xfrm>
            <a:off x="7458193" y="4647389"/>
            <a:ext cx="6450484" cy="1043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just">
              <a:lnSpc>
                <a:spcPts val="8400"/>
              </a:lnSpc>
              <a:defRPr sz="4500"/>
            </a:lvl1pPr>
          </a:lstStyle>
          <a:p>
            <a:pPr algn="l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Interactive as Distributed</a:t>
            </a:r>
            <a:endParaRPr dirty="0">
              <a:solidFill>
                <a:schemeClr val="bg2">
                  <a:lumMod val="2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0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Approximation?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570" y="3248750"/>
            <a:ext cx="8979130" cy="9237299"/>
          </a:xfrm>
        </p:spPr>
        <p:txBody>
          <a:bodyPr>
            <a:normAutofit/>
          </a:bodyPr>
          <a:lstStyle/>
          <a:p>
            <a:r>
              <a:rPr lang="en-US" dirty="0" smtClean="0"/>
              <a:t>Where is the monotonicity?</a:t>
            </a:r>
          </a:p>
          <a:p>
            <a:pPr lvl="1"/>
            <a:r>
              <a:rPr lang="en-US" dirty="0" smtClean="0"/>
              <a:t>Count</a:t>
            </a:r>
          </a:p>
          <a:p>
            <a:pPr lvl="1"/>
            <a:r>
              <a:rPr lang="en-US" dirty="0" smtClean="0"/>
              <a:t>Average?</a:t>
            </a:r>
          </a:p>
          <a:p>
            <a:pPr lvl="1"/>
            <a:r>
              <a:rPr lang="en-US" sz="6600" dirty="0">
                <a:latin typeface="Symbol" charset="2"/>
                <a:ea typeface="Symbol" charset="2"/>
                <a:cs typeface="Symbol" charset="2"/>
              </a:rPr>
              <a:t>e</a:t>
            </a:r>
            <a:endParaRPr lang="en-US" sz="6600" dirty="0" smtClean="0">
              <a:latin typeface="Symbol" charset="2"/>
              <a:ea typeface="Symbol" charset="2"/>
              <a:cs typeface="Symbol" charset="2"/>
            </a:endParaRPr>
          </a:p>
          <a:p>
            <a:pPr lvl="1"/>
            <a:endParaRPr lang="en-US" dirty="0" smtClean="0"/>
          </a:p>
        </p:txBody>
      </p:sp>
      <p:pic>
        <p:nvPicPr>
          <p:cNvPr id="4" name="Picture 11" descr="D:\jmh\SCHOOL\metadump-fixe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345" y="2724150"/>
            <a:ext cx="13343271" cy="97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4336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865380" y="5162725"/>
            <a:ext cx="4304200" cy="4304200"/>
            <a:chOff x="11986713" y="2551093"/>
            <a:chExt cx="4304200" cy="4304200"/>
          </a:xfrm>
        </p:grpSpPr>
        <p:grpSp>
          <p:nvGrpSpPr>
            <p:cNvPr id="10" name="Group 9"/>
            <p:cNvGrpSpPr/>
            <p:nvPr/>
          </p:nvGrpSpPr>
          <p:grpSpPr>
            <a:xfrm>
              <a:off x="11986713" y="2551093"/>
              <a:ext cx="4304200" cy="4304200"/>
              <a:chOff x="16703040" y="1993520"/>
              <a:chExt cx="3657600" cy="3657600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16703040" y="1993520"/>
                <a:ext cx="3657600" cy="36576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7255140" y="2545620"/>
                <a:ext cx="2553400" cy="2553400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2053620" y="2618000"/>
              <a:ext cx="4170387" cy="4170387"/>
              <a:chOff x="15649732" y="1192358"/>
              <a:chExt cx="4056721" cy="4056721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5649732" y="1192358"/>
                <a:ext cx="4056721" cy="405672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6007240" y="1549866"/>
                <a:ext cx="3341704" cy="3341704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12410746" y="2975126"/>
              <a:ext cx="3456134" cy="34561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2542121" y="3106501"/>
              <a:ext cx="3193384" cy="3193384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might this be relevant to</a:t>
            </a:r>
            <a:br>
              <a:rPr lang="en-US" dirty="0" smtClean="0"/>
            </a:br>
            <a:r>
              <a:rPr lang="en-US" dirty="0" smtClean="0"/>
              <a:t>long-running </a:t>
            </a:r>
            <a:r>
              <a:rPr lang="en-US" dirty="0"/>
              <a:t>interactive tasks?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Surprise </a:t>
            </a:r>
            <a:r>
              <a:rPr lang="en-US" dirty="0"/>
              <a:t>(?): that’s where </a:t>
            </a:r>
            <a:r>
              <a:rPr lang="en-US" dirty="0" smtClean="0"/>
              <a:t>it all started</a:t>
            </a:r>
            <a:r>
              <a:rPr lang="en-US" dirty="0"/>
              <a:t>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Progressive Systems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12293600"/>
            <a:ext cx="392113" cy="342900"/>
          </a:xfrm>
        </p:spPr>
        <p:txBody>
          <a:bodyPr/>
          <a:lstStyle/>
          <a:p>
            <a:fld id="{86CB4B4D-7CA3-9044-876B-883B54F8677D}" type="slidenum">
              <a:rPr lang="uk-UA" smtClean="0"/>
              <a:pPr/>
              <a:t>7</a:t>
            </a:fld>
            <a:endParaRPr lang="uk-UA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1" t="14981" r="14875" b="14875"/>
          <a:stretch/>
        </p:blipFill>
        <p:spPr>
          <a:xfrm rot="17950169">
            <a:off x="17901065" y="6198406"/>
            <a:ext cx="2232839" cy="2232839"/>
          </a:xfrm>
          <a:prstGeom prst="ellipse">
            <a:avLst/>
          </a:prstGeom>
        </p:spPr>
      </p:pic>
      <p:grpSp>
        <p:nvGrpSpPr>
          <p:cNvPr id="22" name="Group"/>
          <p:cNvGrpSpPr/>
          <p:nvPr/>
        </p:nvGrpSpPr>
        <p:grpSpPr>
          <a:xfrm>
            <a:off x="19605862" y="7300837"/>
            <a:ext cx="1894337" cy="1902109"/>
            <a:chOff x="0" y="0"/>
            <a:chExt cx="801618" cy="804906"/>
          </a:xfrm>
        </p:grpSpPr>
        <p:sp>
          <p:nvSpPr>
            <p:cNvPr id="23" name="Triangle"/>
            <p:cNvSpPr/>
            <p:nvPr/>
          </p:nvSpPr>
          <p:spPr>
            <a:xfrm rot="1560000">
              <a:off x="385577" y="164378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4" name="Triangle"/>
            <p:cNvSpPr/>
            <p:nvPr/>
          </p:nvSpPr>
          <p:spPr>
            <a:xfrm rot="1590000" flipH="1">
              <a:off x="119476" y="34739"/>
              <a:ext cx="298360" cy="605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" y="0"/>
                  </a:moveTo>
                  <a:lnTo>
                    <a:pt x="0" y="17590"/>
                  </a:lnTo>
                  <a:lnTo>
                    <a:pt x="21600" y="2160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6829" y="2760901"/>
            <a:ext cx="1661303" cy="166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6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Hoeffding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CLT-based: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Confidence Bounds for Average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750" y="2715351"/>
            <a:ext cx="6191250" cy="1654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50" y="5690845"/>
            <a:ext cx="4641850" cy="198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201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Hints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570" y="3248751"/>
            <a:ext cx="11760430" cy="7381150"/>
          </a:xfrm>
        </p:spPr>
        <p:txBody>
          <a:bodyPr/>
          <a:lstStyle/>
          <a:p>
            <a:r>
              <a:rPr lang="en-US" dirty="0" smtClean="0"/>
              <a:t>Sub/Super-martingales</a:t>
            </a:r>
          </a:p>
          <a:p>
            <a:pPr lvl="1"/>
            <a:r>
              <a:rPr lang="en-US" dirty="0" smtClean="0"/>
              <a:t>Monotonicity </a:t>
            </a:r>
            <a:r>
              <a:rPr lang="en-US" dirty="0"/>
              <a:t>of </a:t>
            </a:r>
            <a:r>
              <a:rPr lang="en-US" dirty="0" smtClean="0"/>
              <a:t>Expectation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“Stochastic CALM”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6720" y="2886801"/>
            <a:ext cx="8142168" cy="1046724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4429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Questions/Challenges I: End-to-End Progressive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570" y="3248751"/>
            <a:ext cx="21031200" cy="10728506"/>
          </a:xfrm>
        </p:spPr>
        <p:txBody>
          <a:bodyPr>
            <a:normAutofit/>
          </a:bodyPr>
          <a:lstStyle/>
          <a:p>
            <a:r>
              <a:rPr lang="en-US" dirty="0" smtClean="0"/>
              <a:t>Consistent Progressive Perception</a:t>
            </a:r>
          </a:p>
          <a:p>
            <a:pPr lvl="1"/>
            <a:r>
              <a:rPr lang="en-US" dirty="0"/>
              <a:t>Establish the </a:t>
            </a:r>
            <a:r>
              <a:rPr lang="en-US" dirty="0" smtClean="0"/>
              <a:t>notion </a:t>
            </a:r>
            <a:r>
              <a:rPr lang="en-US" dirty="0"/>
              <a:t>of “consistency</a:t>
            </a:r>
            <a:r>
              <a:rPr lang="en-US" dirty="0" smtClean="0"/>
              <a:t>” </a:t>
            </a:r>
            <a:r>
              <a:rPr lang="en-US" dirty="0"/>
              <a:t>between human and computational models</a:t>
            </a:r>
          </a:p>
          <a:p>
            <a:pPr lvl="1"/>
            <a:r>
              <a:rPr lang="en-US" dirty="0" smtClean="0"/>
              <a:t>Formalize the connection between perception, monotonicity and coordination</a:t>
            </a:r>
          </a:p>
          <a:p>
            <a:r>
              <a:rPr lang="en-US" dirty="0" smtClean="0"/>
              <a:t>What needs to be Progressive?</a:t>
            </a:r>
          </a:p>
          <a:p>
            <a:pPr lvl="1"/>
            <a:r>
              <a:rPr lang="en-US" dirty="0" smtClean="0"/>
              <a:t>Coordination-free systems</a:t>
            </a:r>
          </a:p>
          <a:p>
            <a:pPr lvl="1"/>
            <a:r>
              <a:rPr lang="en-US" dirty="0" smtClean="0"/>
              <a:t>Monotonicity of approximation</a:t>
            </a:r>
          </a:p>
          <a:p>
            <a:pPr lvl="1"/>
            <a:r>
              <a:rPr lang="en-US" dirty="0" smtClean="0"/>
              <a:t>Monotonicity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427195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Questions/Challenges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570" y="3248750"/>
            <a:ext cx="21031200" cy="9850561"/>
          </a:xfrm>
        </p:spPr>
        <p:txBody>
          <a:bodyPr>
            <a:normAutofit/>
          </a:bodyPr>
          <a:lstStyle/>
          <a:p>
            <a:r>
              <a:rPr lang="en-US" dirty="0"/>
              <a:t>Pragmatics</a:t>
            </a:r>
          </a:p>
          <a:p>
            <a:pPr lvl="1"/>
            <a:r>
              <a:rPr lang="en-US" dirty="0"/>
              <a:t>What tasks merit progressive feedback? </a:t>
            </a:r>
            <a:endParaRPr lang="en-US" dirty="0" smtClean="0"/>
          </a:p>
          <a:p>
            <a:pPr lvl="1"/>
            <a:r>
              <a:rPr lang="en-US" dirty="0" smtClean="0"/>
              <a:t>Separately, what tasks merit progressive approximation?</a:t>
            </a:r>
            <a:endParaRPr lang="en-US" dirty="0"/>
          </a:p>
          <a:p>
            <a:r>
              <a:rPr lang="en-US" dirty="0" smtClean="0"/>
              <a:t>Interaction </a:t>
            </a:r>
            <a:r>
              <a:rPr lang="en-US" dirty="0"/>
              <a:t>and Control </a:t>
            </a:r>
            <a:r>
              <a:rPr lang="en-US" dirty="0" smtClean="0"/>
              <a:t>Loops</a:t>
            </a:r>
            <a:endParaRPr lang="en-US" dirty="0"/>
          </a:p>
          <a:p>
            <a:pPr lvl="1"/>
            <a:r>
              <a:rPr lang="en-US" dirty="0"/>
              <a:t>When does user input suggest starting “a new session” </a:t>
            </a:r>
            <a:r>
              <a:rPr lang="en-US" dirty="0" smtClean="0"/>
              <a:t>(a </a:t>
            </a:r>
            <a:r>
              <a:rPr lang="en-US" dirty="0"/>
              <a:t>clock tick</a:t>
            </a:r>
            <a:r>
              <a:rPr lang="en-US" dirty="0" smtClean="0"/>
              <a:t>)?</a:t>
            </a:r>
          </a:p>
          <a:p>
            <a:pPr lvl="1"/>
            <a:r>
              <a:rPr lang="en-US" dirty="0" smtClean="0"/>
              <a:t>How does the biased human input channel interact with approximation rigor?</a:t>
            </a:r>
            <a:endParaRPr lang="en-US" dirty="0"/>
          </a:p>
          <a:p>
            <a:pPr lvl="1"/>
            <a:r>
              <a:rPr lang="en-US" dirty="0"/>
              <a:t>Are humans more likely to perform truly non-monotone tasks, and should we support that explicitly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827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Bullets will look like this…"/>
          <p:cNvSpPr txBox="1">
            <a:spLocks noGrp="1"/>
          </p:cNvSpPr>
          <p:nvPr>
            <p:ph type="body" sz="half" idx="13"/>
          </p:nvPr>
        </p:nvSpPr>
        <p:spPr>
          <a:xfrm>
            <a:off x="1268239" y="3544231"/>
            <a:ext cx="13133561" cy="8171468"/>
          </a:xfrm>
        </p:spPr>
        <p:txBody>
          <a:bodyPr/>
          <a:lstStyle/>
          <a:p>
            <a:r>
              <a:rPr lang="en-US" dirty="0" smtClean="0"/>
              <a:t>Consider Systems, Statistics and UX</a:t>
            </a:r>
          </a:p>
          <a:p>
            <a:r>
              <a:rPr lang="en-US" dirty="0" smtClean="0"/>
              <a:t>Online Results, Aggregations:</a:t>
            </a:r>
          </a:p>
          <a:p>
            <a:pPr lvl="1"/>
            <a:r>
              <a:rPr lang="en-US" dirty="0" smtClean="0"/>
              <a:t>A special case of streaming computation</a:t>
            </a:r>
          </a:p>
          <a:p>
            <a:r>
              <a:rPr lang="en-US" dirty="0" smtClean="0"/>
              <a:t>HCI is a Distributed System</a:t>
            </a:r>
          </a:p>
          <a:p>
            <a:pPr lvl="1"/>
            <a:r>
              <a:rPr lang="en-US" dirty="0" smtClean="0"/>
              <a:t>Worry about consistency, reordering, latency variance</a:t>
            </a:r>
          </a:p>
          <a:p>
            <a:r>
              <a:rPr lang="en-US" dirty="0" smtClean="0"/>
              <a:t>CALM makes things </a:t>
            </a:r>
            <a:r>
              <a:rPr lang="en-US" i="1" dirty="0" smtClean="0"/>
              <a:t>much </a:t>
            </a:r>
            <a:r>
              <a:rPr lang="en-US" dirty="0" smtClean="0"/>
              <a:t>easier</a:t>
            </a:r>
          </a:p>
          <a:p>
            <a:pPr lvl="1"/>
            <a:r>
              <a:rPr lang="en-US" dirty="0" smtClean="0"/>
              <a:t>Monotonicity implies coordination-freeness</a:t>
            </a:r>
          </a:p>
          <a:p>
            <a:pPr lvl="1"/>
            <a:r>
              <a:rPr lang="en-US" dirty="0" smtClean="0"/>
              <a:t>At system, stats and UX levels</a:t>
            </a:r>
          </a:p>
          <a:p>
            <a:endParaRPr lang="en-US" dirty="0"/>
          </a:p>
        </p:txBody>
      </p:sp>
      <p:sp>
        <p:nvSpPr>
          <p:cNvPr id="392" name="Person McPerson"/>
          <p:cNvSpPr txBox="1">
            <a:spLocks noGrp="1"/>
          </p:cNvSpPr>
          <p:nvPr>
            <p:ph type="body" sz="quarter" idx="14"/>
          </p:nvPr>
        </p:nvSpPr>
        <p:spPr>
          <a:xfrm>
            <a:off x="16747861" y="956608"/>
            <a:ext cx="6046845" cy="637290"/>
          </a:xfrm>
        </p:spPr>
        <p:txBody>
          <a:bodyPr/>
          <a:lstStyle/>
          <a:p>
            <a:r>
              <a:rPr lang="en-US" dirty="0" smtClean="0"/>
              <a:t>Joe Hellerstein</a:t>
            </a:r>
            <a:endParaRPr lang="en-US" dirty="0"/>
          </a:p>
        </p:txBody>
      </p:sp>
      <p:sp>
        <p:nvSpPr>
          <p:cNvPr id="393" name="pmcperson@email.com"/>
          <p:cNvSpPr txBox="1">
            <a:spLocks noGrp="1"/>
          </p:cNvSpPr>
          <p:nvPr>
            <p:ph type="body" sz="quarter" idx="15"/>
          </p:nvPr>
        </p:nvSpPr>
        <p:spPr>
          <a:xfrm>
            <a:off x="16747861" y="1754473"/>
            <a:ext cx="6046845" cy="637290"/>
          </a:xfrm>
        </p:spPr>
        <p:txBody>
          <a:bodyPr/>
          <a:lstStyle/>
          <a:p>
            <a:r>
              <a:rPr lang="en-US" dirty="0" err="1" smtClean="0"/>
              <a:t>hellerstein@berkeley.edu</a:t>
            </a:r>
            <a:endParaRPr lang="en-US" dirty="0"/>
          </a:p>
        </p:txBody>
      </p:sp>
      <p:sp>
        <p:nvSpPr>
          <p:cNvPr id="394" name="@pmcperson"/>
          <p:cNvSpPr txBox="1">
            <a:spLocks noGrp="1"/>
          </p:cNvSpPr>
          <p:nvPr>
            <p:ph type="body" sz="quarter" idx="16"/>
          </p:nvPr>
        </p:nvSpPr>
        <p:spPr>
          <a:xfrm>
            <a:off x="16747861" y="2552339"/>
            <a:ext cx="6046845" cy="637290"/>
          </a:xfrm>
        </p:spPr>
        <p:txBody>
          <a:bodyPr/>
          <a:lstStyle/>
          <a:p>
            <a:r>
              <a:rPr lang="en-US" dirty="0" smtClean="0"/>
              <a:t>@</a:t>
            </a:r>
            <a:r>
              <a:rPr lang="en-US" dirty="0" err="1" smtClean="0"/>
              <a:t>joe_hellerstein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74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Takeaways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8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“Quote text will go here”"/>
          <p:cNvSpPr txBox="1">
            <a:spLocks noGrp="1"/>
          </p:cNvSpPr>
          <p:nvPr>
            <p:ph type="body" sz="quarter" idx="13"/>
          </p:nvPr>
        </p:nvSpPr>
        <p:spPr>
          <a:xfrm>
            <a:off x="6174740" y="5536804"/>
            <a:ext cx="12034520" cy="89825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Citations</a:t>
            </a:r>
            <a:endParaRPr dirty="0"/>
          </a:p>
        </p:txBody>
      </p:sp>
      <p:sp>
        <p:nvSpPr>
          <p:cNvPr id="382" name="ATTRIBUTION HERE"/>
          <p:cNvSpPr txBox="1">
            <a:spLocks noGrp="1"/>
          </p:cNvSpPr>
          <p:nvPr>
            <p:ph type="body" sz="quarter" idx="14"/>
          </p:nvPr>
        </p:nvSpPr>
        <p:spPr>
          <a:xfrm>
            <a:off x="6174740" y="9292725"/>
            <a:ext cx="12034520" cy="85401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Joe Hellerstein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88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0" y="13081000"/>
            <a:ext cx="339725" cy="342900"/>
          </a:xfrm>
        </p:spPr>
        <p:txBody>
          <a:bodyPr/>
          <a:lstStyle/>
          <a:p>
            <a:fld id="{86CB4B4D-7CA3-9044-876B-883B54F8677D}" type="slidenum">
              <a:rPr lang="uk-UA" smtClean="0"/>
              <a:t>76</a:t>
            </a:fld>
            <a:endParaRPr lang="uk-UA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4294967295"/>
          </p:nvPr>
        </p:nvSpPr>
        <p:spPr>
          <a:xfrm>
            <a:off x="0" y="2551113"/>
            <a:ext cx="7620000" cy="51260375"/>
          </a:xfrm>
        </p:spPr>
        <p:txBody>
          <a:bodyPr/>
          <a:lstStyle/>
          <a:p>
            <a:r>
              <a:rPr lang="en-US" sz="2000" dirty="0"/>
              <a:t>[ACC+10a] Peter Alvaro, Tyson </a:t>
            </a:r>
            <a:r>
              <a:rPr lang="en-US" sz="2000" dirty="0" err="1"/>
              <a:t>Condie</a:t>
            </a:r>
            <a:r>
              <a:rPr lang="en-US" sz="2000" dirty="0"/>
              <a:t>, Neil Conway, et al. Boom analytics: exploring data-centric, declarative programming for the cloud. In </a:t>
            </a:r>
            <a:r>
              <a:rPr lang="en-US" sz="2000" dirty="0" err="1"/>
              <a:t>Eurosys</a:t>
            </a:r>
            <a:r>
              <a:rPr lang="en-US" sz="2000" dirty="0"/>
              <a:t>, 2010</a:t>
            </a:r>
            <a:r>
              <a:rPr lang="en-US" sz="2000" dirty="0" smtClean="0"/>
              <a:t>.</a:t>
            </a:r>
          </a:p>
          <a:p>
            <a:r>
              <a:rPr lang="fr-FR" sz="2000" dirty="0" smtClean="0"/>
              <a:t> </a:t>
            </a:r>
            <a:r>
              <a:rPr lang="en-US" sz="2000" dirty="0" smtClean="0"/>
              <a:t>[</a:t>
            </a:r>
            <a:r>
              <a:rPr lang="en-US" sz="2000" dirty="0"/>
              <a:t>ACC10b] Peter Alvaro, Tyson </a:t>
            </a:r>
            <a:r>
              <a:rPr lang="en-US" sz="2000" dirty="0" err="1"/>
              <a:t>Condie</a:t>
            </a:r>
            <a:r>
              <a:rPr lang="en-US" sz="2000" dirty="0"/>
              <a:t>, Neil Conway, et al. I do declare: consensus in a logic language. </a:t>
            </a:r>
            <a:r>
              <a:rPr lang="en-US" sz="2000" dirty="0" err="1"/>
              <a:t>NetDB</a:t>
            </a:r>
            <a:r>
              <a:rPr lang="en-US" sz="2000" dirty="0"/>
              <a:t>, 2010</a:t>
            </a:r>
            <a:r>
              <a:rPr lang="en-US" sz="2000" dirty="0" smtClean="0"/>
              <a:t>.</a:t>
            </a:r>
            <a:r>
              <a:rPr lang="fr-FR" sz="2000" dirty="0" smtClean="0"/>
              <a:t> </a:t>
            </a:r>
          </a:p>
          <a:p>
            <a:r>
              <a:rPr lang="en-US" sz="2000" dirty="0" smtClean="0"/>
              <a:t>[</a:t>
            </a:r>
            <a:r>
              <a:rPr lang="en-US" sz="2000" dirty="0"/>
              <a:t>ACHM11] Peter Alvaro, Neil Conway, Joseph M Hellerstein, and William R Marczak. Consistency analysis in Bloom: a CALM and collected approach. In CIDR 2011</a:t>
            </a:r>
            <a:r>
              <a:rPr lang="en-US" sz="2000" dirty="0" smtClean="0"/>
              <a:t>.</a:t>
            </a:r>
          </a:p>
          <a:p>
            <a:r>
              <a:rPr lang="fr-FR" sz="2000" dirty="0" smtClean="0"/>
              <a:t> </a:t>
            </a:r>
            <a:r>
              <a:rPr lang="en-US" sz="2000" dirty="0" smtClean="0"/>
              <a:t>[</a:t>
            </a:r>
            <a:r>
              <a:rPr lang="en-US" sz="2000" dirty="0"/>
              <a:t>AKNZ16] Tom J </a:t>
            </a:r>
            <a:r>
              <a:rPr lang="en-US" sz="2000" dirty="0" err="1"/>
              <a:t>Ameloot</a:t>
            </a:r>
            <a:r>
              <a:rPr lang="en-US" sz="2000" dirty="0"/>
              <a:t>, Bas </a:t>
            </a:r>
            <a:r>
              <a:rPr lang="en-US" sz="2000" dirty="0" err="1"/>
              <a:t>Ketsman</a:t>
            </a:r>
            <a:r>
              <a:rPr lang="en-US" sz="2000" dirty="0"/>
              <a:t>, Frank Neven, and Daniel Zinn. Weaker forms of monotonicity for declarative networking: a more fine-grained answer to the CALM-conjecture. ACM TODS, 40(4):21, 2016</a:t>
            </a:r>
            <a:r>
              <a:rPr lang="en-US" sz="2000" dirty="0" smtClean="0"/>
              <a:t>.</a:t>
            </a:r>
            <a:r>
              <a:rPr lang="fr-FR" sz="2000" dirty="0" smtClean="0"/>
              <a:t> </a:t>
            </a:r>
          </a:p>
          <a:p>
            <a:endParaRPr lang="en-US" sz="2000" dirty="0"/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727363" y="919018"/>
            <a:ext cx="12106275" cy="1344613"/>
          </a:xfrm>
        </p:spPr>
        <p:txBody>
          <a:bodyPr/>
          <a:lstStyle/>
          <a:p>
            <a:r>
              <a:rPr lang="en-US" dirty="0" smtClean="0"/>
              <a:t>Citations</a:t>
            </a:r>
            <a:endParaRPr lang="en-US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8084288" y="2551113"/>
            <a:ext cx="7620000" cy="5126037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502920" marR="0" indent="-502920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2"/>
              </a:buBlip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1pPr>
            <a:lvl2pPr marL="1373188" marR="0" indent="-441325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2"/>
              </a:buBlip>
              <a:tabLst>
                <a:tab pos="1192213" algn="l"/>
              </a:tabLst>
              <a:defRPr sz="3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2pPr>
            <a:lvl3pPr marL="2746375" marR="0" indent="-336550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>
                <a:srgbClr val="4489BD"/>
              </a:buClr>
              <a:buSzTx/>
              <a:buFont typeface="Arial" charset="0"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3pPr>
            <a:lvl4pPr marL="0" marR="0" indent="685800" algn="l" defTabSz="8255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en-US" sz="2000" dirty="0" smtClean="0"/>
              <a:t>[ANVdB13] Tom J </a:t>
            </a:r>
            <a:r>
              <a:rPr lang="en-US" sz="2000" dirty="0" err="1" smtClean="0"/>
              <a:t>Ameloot</a:t>
            </a:r>
            <a:r>
              <a:rPr lang="en-US" sz="2000" dirty="0" smtClean="0"/>
              <a:t>, Frank Neven, and Jan Van den </a:t>
            </a:r>
            <a:r>
              <a:rPr lang="en-US" sz="2000" dirty="0" err="1" smtClean="0"/>
              <a:t>Bussche</a:t>
            </a:r>
            <a:r>
              <a:rPr lang="en-US" sz="2000" dirty="0" smtClean="0"/>
              <a:t>. Relational transducers for declarative networking. JACM, 60(2):15, 2013.</a:t>
            </a:r>
          </a:p>
          <a:p>
            <a:r>
              <a:rPr lang="fr-FR" sz="2000" dirty="0" smtClean="0"/>
              <a:t> </a:t>
            </a:r>
            <a:r>
              <a:rPr lang="en-US" sz="2000" dirty="0" smtClean="0"/>
              <a:t>[AtCG+15] </a:t>
            </a:r>
            <a:r>
              <a:rPr lang="en-US" sz="2000" dirty="0" err="1" smtClean="0"/>
              <a:t>Molham</a:t>
            </a:r>
            <a:r>
              <a:rPr lang="en-US" sz="2000" dirty="0" smtClean="0"/>
              <a:t> </a:t>
            </a:r>
            <a:r>
              <a:rPr lang="en-US" sz="2000" dirty="0" err="1" smtClean="0"/>
              <a:t>Aref</a:t>
            </a:r>
            <a:r>
              <a:rPr lang="en-US" sz="2000" dirty="0" smtClean="0"/>
              <a:t>, Balder ten Cate, Todd J Green, et al. Design and implementation of the </a:t>
            </a:r>
            <a:r>
              <a:rPr lang="en-US" sz="2000" dirty="0" err="1" smtClean="0"/>
              <a:t>LogicBlox</a:t>
            </a:r>
            <a:r>
              <a:rPr lang="en-US" sz="2000" dirty="0" smtClean="0"/>
              <a:t> system. In SIGMOD, 2015</a:t>
            </a:r>
          </a:p>
          <a:p>
            <a:r>
              <a:rPr lang="en-US" sz="2000" dirty="0" smtClean="0"/>
              <a:t>.</a:t>
            </a:r>
            <a:r>
              <a:rPr lang="fr-FR" sz="2000" dirty="0" smtClean="0"/>
              <a:t> </a:t>
            </a:r>
            <a:r>
              <a:rPr lang="en-US" sz="2000" dirty="0" smtClean="0"/>
              <a:t>[CCHM08] Tyson </a:t>
            </a:r>
            <a:r>
              <a:rPr lang="en-US" sz="2000" dirty="0" err="1" smtClean="0"/>
              <a:t>Condie</a:t>
            </a:r>
            <a:r>
              <a:rPr lang="en-US" sz="2000" dirty="0" smtClean="0"/>
              <a:t>, David Chu, Joseph M Hellerstein, and </a:t>
            </a:r>
            <a:r>
              <a:rPr lang="en-US" sz="2000" dirty="0" err="1" smtClean="0"/>
              <a:t>Petros</a:t>
            </a:r>
            <a:r>
              <a:rPr lang="en-US" sz="2000" dirty="0" smtClean="0"/>
              <a:t> </a:t>
            </a:r>
            <a:r>
              <a:rPr lang="en-US" sz="2000" dirty="0" err="1" smtClean="0"/>
              <a:t>Maniatis</a:t>
            </a:r>
            <a:r>
              <a:rPr lang="en-US" sz="2000" dirty="0" smtClean="0"/>
              <a:t>. Evita Raced: </a:t>
            </a:r>
            <a:r>
              <a:rPr lang="en-US" sz="2000" dirty="0" err="1" smtClean="0"/>
              <a:t>metacompilation</a:t>
            </a:r>
            <a:r>
              <a:rPr lang="en-US" sz="2000" dirty="0" smtClean="0"/>
              <a:t> for declarative networks. PVLDB 1(1):1153–1165, 2008.</a:t>
            </a:r>
          </a:p>
          <a:p>
            <a:r>
              <a:rPr lang="fr-FR" sz="2000" dirty="0" smtClean="0"/>
              <a:t> </a:t>
            </a:r>
            <a:r>
              <a:rPr lang="en-US" sz="2000" dirty="0" smtClean="0"/>
              <a:t>[CMA+12] Neil Conway, William R Marczak, Peter Alvaro, et al. Logic and lattices for distributed programming. In ACM </a:t>
            </a:r>
            <a:r>
              <a:rPr lang="en-US" sz="2000" dirty="0" err="1" smtClean="0"/>
              <a:t>SoCC</a:t>
            </a:r>
            <a:r>
              <a:rPr lang="en-US" sz="2000" dirty="0" smtClean="0"/>
              <a:t>, 2012.</a:t>
            </a:r>
            <a:r>
              <a:rPr lang="fr-FR" sz="2000" dirty="0" smtClean="0"/>
              <a:t> </a:t>
            </a:r>
          </a:p>
          <a:p>
            <a:endParaRPr lang="en-US" sz="2000" dirty="0"/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16168576" y="2551112"/>
            <a:ext cx="7620000" cy="5126037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502920" marR="0" indent="-502920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2"/>
              </a:buBlip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1pPr>
            <a:lvl2pPr marL="1373188" marR="0" indent="-441325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2"/>
              </a:buBlip>
              <a:tabLst>
                <a:tab pos="1192213" algn="l"/>
              </a:tabLst>
              <a:defRPr sz="3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2pPr>
            <a:lvl3pPr marL="2746375" marR="0" indent="-336550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>
                <a:srgbClr val="4489BD"/>
              </a:buClr>
              <a:buSzTx/>
              <a:buFont typeface="Arial" charset="0"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3pPr>
            <a:lvl4pPr marL="0" marR="0" indent="685800" algn="l" defTabSz="8255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en-US" sz="2000" dirty="0" smtClean="0"/>
              <a:t>[CMN83] Stuart Card, Thomas Moran, and Allen Newell. The Psychology of Human Computer Interaction. CRC, 1983.</a:t>
            </a:r>
            <a:r>
              <a:rPr lang="fr-FR" sz="2000" dirty="0" smtClean="0"/>
              <a:t> </a:t>
            </a:r>
          </a:p>
          <a:p>
            <a:r>
              <a:rPr lang="en-US" sz="2000" dirty="0" smtClean="0"/>
              <a:t>[CPT+07] David Chu, Lucian </a:t>
            </a:r>
            <a:r>
              <a:rPr lang="en-US" sz="2000" dirty="0" err="1" smtClean="0"/>
              <a:t>Popa</a:t>
            </a:r>
            <a:r>
              <a:rPr lang="en-US" sz="2000" dirty="0" smtClean="0"/>
              <a:t>, </a:t>
            </a:r>
            <a:r>
              <a:rPr lang="en-US" sz="2000" dirty="0" err="1" smtClean="0"/>
              <a:t>Arsalan</a:t>
            </a:r>
            <a:r>
              <a:rPr lang="en-US" sz="2000" dirty="0" smtClean="0"/>
              <a:t> </a:t>
            </a:r>
            <a:r>
              <a:rPr lang="en-US" sz="2000" dirty="0" err="1" smtClean="0"/>
              <a:t>Tavakoli</a:t>
            </a:r>
            <a:r>
              <a:rPr lang="en-US" sz="2000" dirty="0" smtClean="0"/>
              <a:t>, et al. The design and implementation of a declarative sensor network system. In ACM </a:t>
            </a:r>
            <a:r>
              <a:rPr lang="en-US" sz="2000" dirty="0" err="1" smtClean="0"/>
              <a:t>Sensys</a:t>
            </a:r>
            <a:r>
              <a:rPr lang="en-US" sz="2000" dirty="0" smtClean="0"/>
              <a:t>, 2007.</a:t>
            </a:r>
          </a:p>
          <a:p>
            <a:r>
              <a:rPr lang="fr-FR" sz="2000" dirty="0" smtClean="0"/>
              <a:t> </a:t>
            </a:r>
            <a:r>
              <a:rPr lang="en-US" sz="2000" dirty="0" smtClean="0"/>
              <a:t>[HC09] Pat </a:t>
            </a:r>
            <a:r>
              <a:rPr lang="en-US" sz="2000" dirty="0" err="1" smtClean="0"/>
              <a:t>Helland</a:t>
            </a:r>
            <a:r>
              <a:rPr lang="en-US" sz="2000" dirty="0" smtClean="0"/>
              <a:t> and David Campbell. Building on quicksand. </a:t>
            </a:r>
            <a:r>
              <a:rPr lang="en-US" sz="2000" dirty="0" err="1" smtClean="0"/>
              <a:t>arXiv</a:t>
            </a:r>
            <a:r>
              <a:rPr lang="en-US" sz="2000" dirty="0" smtClean="0"/>
              <a:t> preprint arXiv:0909.1788, 2009.</a:t>
            </a:r>
          </a:p>
          <a:p>
            <a:r>
              <a:rPr lang="fr-FR" sz="2000" dirty="0" smtClean="0"/>
              <a:t> </a:t>
            </a:r>
            <a:r>
              <a:rPr lang="en-US" sz="2000" dirty="0" smtClean="0"/>
              <a:t>[Hel10] Joseph M. Hellerstein. The declarative imperative: experiences and conjectures in distributed logic. SIGMOD Record, 39(1):5–19, 2010.</a:t>
            </a:r>
          </a:p>
        </p:txBody>
      </p:sp>
    </p:spTree>
    <p:extLst>
      <p:ext uri="{BB962C8B-B14F-4D97-AF65-F5344CB8AC3E}">
        <p14:creationId xmlns:p14="http://schemas.microsoft.com/office/powerpoint/2010/main" val="296440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Citations, Cont.</a:t>
            </a:r>
            <a:endParaRPr lang="en-US" dirty="0"/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1193569" y="2284093"/>
            <a:ext cx="8354467" cy="1087901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502920" marR="0" indent="-502920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2"/>
              </a:buBlip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1pPr>
            <a:lvl2pPr marL="1373188" marR="0" indent="-441325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2"/>
              </a:buBlip>
              <a:tabLst>
                <a:tab pos="1192213" algn="l"/>
              </a:tabLst>
              <a:defRPr sz="3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2pPr>
            <a:lvl3pPr marL="2746375" marR="0" indent="-336550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>
                <a:srgbClr val="4489BD"/>
              </a:buClr>
              <a:buSzTx/>
              <a:buFont typeface="Arial" charset="0"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3pPr>
            <a:lvl4pPr marL="0" marR="0" indent="685800" algn="l" defTabSz="8255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fr-FR" sz="2000" dirty="0" smtClean="0"/>
              <a:t> </a:t>
            </a:r>
            <a:r>
              <a:rPr lang="en-US" sz="2000" dirty="0" smtClean="0"/>
              <a:t>[LCH+05] Boon </a:t>
            </a:r>
            <a:r>
              <a:rPr lang="en-US" sz="2000" dirty="0" err="1" smtClean="0"/>
              <a:t>Thau</a:t>
            </a:r>
            <a:r>
              <a:rPr lang="en-US" sz="2000" dirty="0" smtClean="0"/>
              <a:t> Loo, Tyson </a:t>
            </a:r>
            <a:r>
              <a:rPr lang="en-US" sz="2000" dirty="0" err="1" smtClean="0"/>
              <a:t>Condie</a:t>
            </a:r>
            <a:r>
              <a:rPr lang="en-US" sz="2000" dirty="0" smtClean="0"/>
              <a:t>, Joseph M. Hellerstein, et al. Implementing declarative overlays. In SOSP, 2005.</a:t>
            </a:r>
          </a:p>
          <a:p>
            <a:r>
              <a:rPr lang="fr-FR" sz="2000" dirty="0"/>
              <a:t> </a:t>
            </a:r>
            <a:r>
              <a:rPr lang="en-US" sz="2000" dirty="0"/>
              <a:t>[LPC+12] Cheng Li, Daniel Porto, Allen Clement, Johannes </a:t>
            </a:r>
            <a:r>
              <a:rPr lang="en-US" sz="2000" dirty="0" err="1"/>
              <a:t>Gehrke</a:t>
            </a:r>
            <a:r>
              <a:rPr lang="en-US" sz="2000" dirty="0"/>
              <a:t>, </a:t>
            </a:r>
            <a:r>
              <a:rPr lang="en-US" sz="2000" dirty="0" err="1"/>
              <a:t>Nuno</a:t>
            </a:r>
            <a:r>
              <a:rPr lang="en-US" sz="2000" dirty="0"/>
              <a:t> M </a:t>
            </a:r>
            <a:r>
              <a:rPr lang="en-US" sz="2000" dirty="0" err="1"/>
              <a:t>Preguiça</a:t>
            </a:r>
            <a:r>
              <a:rPr lang="en-US" sz="2000" dirty="0"/>
              <a:t>, and Rodrigo Rodrigues. Making geo-replicated systems fast as possible, consistent when necessary. In OSDI, 2012.</a:t>
            </a:r>
          </a:p>
          <a:p>
            <a:r>
              <a:rPr lang="fr-FR" sz="2000" dirty="0"/>
              <a:t> </a:t>
            </a:r>
            <a:r>
              <a:rPr lang="en-US" sz="2000" dirty="0"/>
              <a:t>[LPS10] Mihai </a:t>
            </a:r>
            <a:r>
              <a:rPr lang="en-US" sz="2000" dirty="0" err="1"/>
              <a:t>Letia</a:t>
            </a:r>
            <a:r>
              <a:rPr lang="en-US" sz="2000" dirty="0"/>
              <a:t>, </a:t>
            </a:r>
            <a:r>
              <a:rPr lang="en-US" sz="2000" dirty="0" err="1"/>
              <a:t>Nuno</a:t>
            </a:r>
            <a:r>
              <a:rPr lang="en-US" sz="2000" dirty="0"/>
              <a:t> </a:t>
            </a:r>
            <a:r>
              <a:rPr lang="en-US" sz="2000" dirty="0" err="1"/>
              <a:t>Preguiça</a:t>
            </a:r>
            <a:r>
              <a:rPr lang="en-US" sz="2000" dirty="0"/>
              <a:t>, and Marc Shapiro. Consistency without concurrency control in large, dynamic systems. SOSP, 2010</a:t>
            </a:r>
            <a:r>
              <a:rPr lang="en-US" sz="2000" dirty="0" smtClean="0"/>
              <a:t>.</a:t>
            </a:r>
          </a:p>
          <a:p>
            <a:r>
              <a:rPr lang="fr-FR" sz="2000" dirty="0"/>
              <a:t> </a:t>
            </a:r>
            <a:r>
              <a:rPr lang="en-US" sz="2000" dirty="0"/>
              <a:t>[SPBZ11] Marc Shapiro, </a:t>
            </a:r>
            <a:r>
              <a:rPr lang="en-US" sz="2000" dirty="0" err="1"/>
              <a:t>Nuno</a:t>
            </a:r>
            <a:r>
              <a:rPr lang="en-US" sz="2000" dirty="0"/>
              <a:t> </a:t>
            </a:r>
            <a:r>
              <a:rPr lang="en-US" sz="2000" dirty="0" err="1"/>
              <a:t>Preguiça</a:t>
            </a:r>
            <a:r>
              <a:rPr lang="en-US" sz="2000" dirty="0"/>
              <a:t>, Carlos </a:t>
            </a:r>
            <a:r>
              <a:rPr lang="en-US" sz="2000" dirty="0" err="1"/>
              <a:t>Baquero</a:t>
            </a:r>
            <a:r>
              <a:rPr lang="en-US" sz="2000" dirty="0"/>
              <a:t>, and Marek </a:t>
            </a:r>
            <a:r>
              <a:rPr lang="en-US" sz="2000" dirty="0" err="1"/>
              <a:t>Zawirski</a:t>
            </a:r>
            <a:r>
              <a:rPr lang="en-US" sz="2000" dirty="0"/>
              <a:t>. Convergent and commutative replicated data types. Bulletin-European Association for Theoretical Computer Science, (104):67–88, 2011.</a:t>
            </a:r>
            <a:r>
              <a:rPr lang="fr-FR" sz="2000" dirty="0"/>
              <a:t> </a:t>
            </a:r>
          </a:p>
          <a:p>
            <a:endParaRPr lang="en-US" sz="2000" dirty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15037159" y="2284092"/>
            <a:ext cx="8524590" cy="1056003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502920" marR="0" indent="-502920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2"/>
              </a:buBlip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1pPr>
            <a:lvl2pPr marL="1373188" marR="0" indent="-441325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Blip>
                <a:blip r:embed="rId2"/>
              </a:buBlip>
              <a:tabLst>
                <a:tab pos="1192213" algn="l"/>
              </a:tabLst>
              <a:defRPr sz="3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2pPr>
            <a:lvl3pPr marL="2746375" marR="0" indent="-336550" algn="l" defTabSz="825500" rtl="0" eaLnBrk="1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>
                <a:srgbClr val="4489BD"/>
              </a:buClr>
              <a:buSzTx/>
              <a:buFont typeface="Arial" charset="0"/>
              <a:buChar char="•"/>
              <a:tabLst/>
              <a:defRPr sz="2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"/>
              </a:defRPr>
            </a:lvl3pPr>
            <a:lvl4pPr marL="0" marR="0" indent="685800" algn="l" defTabSz="8255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0" baseline="0">
                <a:ln>
                  <a:noFill/>
                </a:ln>
                <a:solidFill>
                  <a:srgbClr val="00265B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en-US" sz="2000" dirty="0" smtClean="0"/>
              <a:t>[ZGL12] Daniel Zinn, Todd J Green, and Bertram </a:t>
            </a:r>
            <a:r>
              <a:rPr lang="en-US" sz="2000" dirty="0" err="1" smtClean="0"/>
              <a:t>Ludäscher</a:t>
            </a:r>
            <a:r>
              <a:rPr lang="en-US" sz="2000" dirty="0" smtClean="0"/>
              <a:t>. Win-move is coordination-free (sometimes). In PODS, pages 99–113. ACM, 2012.</a:t>
            </a:r>
            <a:r>
              <a:rPr lang="fr-FR" sz="2000" dirty="0" smtClean="0"/>
              <a:t> </a:t>
            </a:r>
          </a:p>
          <a:p>
            <a:r>
              <a:rPr lang="en-US" sz="2000" dirty="0" smtClean="0"/>
              <a:t>[ZST+10] </a:t>
            </a:r>
            <a:r>
              <a:rPr lang="en-US" sz="2000" dirty="0" err="1" smtClean="0"/>
              <a:t>Wenchao</a:t>
            </a:r>
            <a:r>
              <a:rPr lang="en-US" sz="2000" dirty="0" smtClean="0"/>
              <a:t> Zhou, Micah </a:t>
            </a:r>
            <a:r>
              <a:rPr lang="en-US" sz="2000" dirty="0" err="1" smtClean="0"/>
              <a:t>Sherr</a:t>
            </a:r>
            <a:r>
              <a:rPr lang="en-US" sz="2000" dirty="0" smtClean="0"/>
              <a:t>, Tao Tao, </a:t>
            </a:r>
            <a:r>
              <a:rPr lang="en-US" sz="2000" dirty="0" err="1" smtClean="0"/>
              <a:t>Xiaozhou</a:t>
            </a:r>
            <a:r>
              <a:rPr lang="en-US" sz="2000" dirty="0" smtClean="0"/>
              <a:t> Li, Boon </a:t>
            </a:r>
            <a:r>
              <a:rPr lang="en-US" sz="2000" dirty="0" err="1" smtClean="0"/>
              <a:t>Thau</a:t>
            </a:r>
            <a:r>
              <a:rPr lang="en-US" sz="2000" dirty="0" smtClean="0"/>
              <a:t> Loo, and Yun Mao. Efficient querying and maintenance of network provenance at internet-scale. In SIGMOD, 2010.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1256465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“Quote text will go here”"/>
          <p:cNvSpPr txBox="1">
            <a:spLocks noGrp="1"/>
          </p:cNvSpPr>
          <p:nvPr>
            <p:ph type="body" sz="quarter" idx="13"/>
          </p:nvPr>
        </p:nvSpPr>
        <p:spPr>
          <a:xfrm>
            <a:off x="6174740" y="5536804"/>
            <a:ext cx="12034520" cy="89825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Backup Slides</a:t>
            </a:r>
            <a:endParaRPr dirty="0"/>
          </a:p>
        </p:txBody>
      </p:sp>
      <p:sp>
        <p:nvSpPr>
          <p:cNvPr id="382" name="ATTRIBUTION HERE"/>
          <p:cNvSpPr txBox="1">
            <a:spLocks noGrp="1"/>
          </p:cNvSpPr>
          <p:nvPr>
            <p:ph type="body" sz="quarter" idx="14"/>
          </p:nvPr>
        </p:nvSpPr>
        <p:spPr>
          <a:xfrm>
            <a:off x="6174740" y="9292725"/>
            <a:ext cx="12034520" cy="85401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Joe Hellerstein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271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rimary bullets will look like this 45 pt Helvetica…"/>
          <p:cNvSpPr txBox="1">
            <a:spLocks noGrp="1"/>
          </p:cNvSpPr>
          <p:nvPr>
            <p:ph sz="half" idx="3"/>
          </p:nvPr>
        </p:nvSpPr>
        <p:spPr/>
        <p:txBody>
          <a:bodyPr/>
          <a:lstStyle/>
          <a:p>
            <a:r>
              <a:rPr lang="en-US" dirty="0" smtClean="0"/>
              <a:t>Continuous feedback</a:t>
            </a:r>
          </a:p>
          <a:p>
            <a:pPr lvl="1"/>
            <a:r>
              <a:rPr lang="en-US" dirty="0" smtClean="0"/>
              <a:t>approximation</a:t>
            </a:r>
          </a:p>
          <a:p>
            <a:pPr lvl="1"/>
            <a:r>
              <a:rPr lang="en-US" dirty="0" smtClean="0"/>
              <a:t>confidence</a:t>
            </a:r>
          </a:p>
          <a:p>
            <a:pPr lvl="1"/>
            <a:r>
              <a:rPr lang="en-US" dirty="0" smtClean="0"/>
              <a:t>progress</a:t>
            </a:r>
          </a:p>
          <a:p>
            <a:r>
              <a:rPr lang="en-US" dirty="0" smtClean="0"/>
              <a:t>Ongoing control of sampling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Continuous feedback</a:t>
            </a:r>
          </a:p>
          <a:p>
            <a:pPr lvl="1"/>
            <a:r>
              <a:rPr lang="en-US" dirty="0"/>
              <a:t>approximation</a:t>
            </a:r>
          </a:p>
          <a:p>
            <a:pPr lvl="1"/>
            <a:r>
              <a:rPr lang="en-US" dirty="0"/>
              <a:t>confidence</a:t>
            </a:r>
          </a:p>
          <a:p>
            <a:pPr lvl="1"/>
            <a:r>
              <a:rPr lang="en-US" dirty="0"/>
              <a:t>progress</a:t>
            </a:r>
          </a:p>
          <a:p>
            <a:r>
              <a:rPr lang="en-US" dirty="0"/>
              <a:t>Ongoing control of </a:t>
            </a:r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Online Aggregation UI</a:t>
            </a:r>
            <a:endParaRPr lang="en-US" dirty="0"/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880" y="3753195"/>
            <a:ext cx="11888654" cy="6574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920333" y="13043765"/>
            <a:ext cx="8027074" cy="59503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With thanks to Andrew MacBride, 1996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8405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Progressive’s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570" y="3248751"/>
            <a:ext cx="21031200" cy="8374680"/>
          </a:xfrm>
        </p:spPr>
        <p:txBody>
          <a:bodyPr>
            <a:normAutofit/>
          </a:bodyPr>
          <a:lstStyle/>
          <a:p>
            <a:r>
              <a:rPr lang="en-US" dirty="0" smtClean="0"/>
              <a:t>Online Aggregation</a:t>
            </a:r>
          </a:p>
          <a:p>
            <a:endParaRPr lang="en-US" dirty="0"/>
          </a:p>
          <a:p>
            <a:r>
              <a:rPr lang="en-US" dirty="0" smtClean="0"/>
              <a:t>Adaptive Dataflow</a:t>
            </a:r>
          </a:p>
          <a:p>
            <a:endParaRPr lang="en-US" dirty="0"/>
          </a:p>
          <a:p>
            <a:r>
              <a:rPr lang="en-US" dirty="0" smtClean="0"/>
              <a:t>Stream Processing</a:t>
            </a:r>
          </a:p>
          <a:p>
            <a:endParaRPr lang="en-US" dirty="0"/>
          </a:p>
          <a:p>
            <a:r>
              <a:rPr lang="en-US" dirty="0" smtClean="0"/>
              <a:t>Declarative Networking</a:t>
            </a:r>
            <a:br>
              <a:rPr lang="en-US" dirty="0" smtClean="0"/>
            </a:br>
            <a:r>
              <a:rPr lang="en-US" dirty="0" smtClean="0"/>
              <a:t>Declarative Distributed Systems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00" y="3511962"/>
            <a:ext cx="5359335" cy="3954059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12987" y="7170627"/>
            <a:ext cx="4457700" cy="1943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12987" y="10078386"/>
            <a:ext cx="5283200" cy="1066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933531" y="3191078"/>
            <a:ext cx="6116469" cy="1738856"/>
            <a:chOff x="15161890" y="3013217"/>
            <a:chExt cx="6116469" cy="1738856"/>
          </a:xfrm>
        </p:grpSpPr>
        <p:pic>
          <p:nvPicPr>
            <p:cNvPr id="5" name="Picture 11" descr="D:\jmh\SCHOOL\metadump-fixed.bmp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9" t="18167" b="55818"/>
            <a:stretch/>
          </p:blipFill>
          <p:spPr bwMode="auto">
            <a:xfrm>
              <a:off x="16140088" y="3013218"/>
              <a:ext cx="5138271" cy="173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1" descr="D:\jmh\SCHOOL\metadump-fixed.bmp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67" r="89293" b="55818"/>
            <a:stretch/>
          </p:blipFill>
          <p:spPr bwMode="auto">
            <a:xfrm>
              <a:off x="15161890" y="3013217"/>
              <a:ext cx="978198" cy="173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5068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Progressive’s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570" y="3248751"/>
            <a:ext cx="22174430" cy="8374680"/>
          </a:xfrm>
        </p:spPr>
        <p:txBody>
          <a:bodyPr>
            <a:normAutofit/>
          </a:bodyPr>
          <a:lstStyle/>
          <a:p>
            <a:r>
              <a:rPr lang="en-US" dirty="0"/>
              <a:t>How does the later work on </a:t>
            </a:r>
            <a:r>
              <a:rPr lang="en-US" dirty="0" err="1" smtClean="0"/>
              <a:t>declarativity</a:t>
            </a:r>
            <a:r>
              <a:rPr lang="en-US" dirty="0" smtClean="0"/>
              <a:t> and monotonicity reflect back?</a:t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/>
              <a:t>Interaction? Approximation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Results and open questions</a:t>
            </a:r>
            <a:r>
              <a:rPr lang="mr-IN" dirty="0" smtClean="0"/>
              <a:t>…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7963" y="7436091"/>
            <a:ext cx="5359335" cy="3954059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80785" y="8712866"/>
            <a:ext cx="4457700" cy="1943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00561" y="9113727"/>
            <a:ext cx="5283200" cy="1066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31494" y="9113727"/>
            <a:ext cx="6116469" cy="1738856"/>
            <a:chOff x="15161890" y="3013217"/>
            <a:chExt cx="6116469" cy="1738856"/>
          </a:xfrm>
        </p:grpSpPr>
        <p:pic>
          <p:nvPicPr>
            <p:cNvPr id="5" name="Picture 11" descr="D:\jmh\SCHOOL\metadump-fixed.bmp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9" t="18167" b="55818"/>
            <a:stretch/>
          </p:blipFill>
          <p:spPr bwMode="auto">
            <a:xfrm>
              <a:off x="16140088" y="3013218"/>
              <a:ext cx="5138271" cy="173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1" descr="D:\jmh\SCHOOL\metadump-fixed.bmp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67" r="89293" b="55818"/>
            <a:stretch/>
          </p:blipFill>
          <p:spPr bwMode="auto">
            <a:xfrm>
              <a:off x="15161890" y="3013217"/>
              <a:ext cx="978198" cy="173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Freeform 5"/>
          <p:cNvSpPr/>
          <p:nvPr/>
        </p:nvSpPr>
        <p:spPr>
          <a:xfrm>
            <a:off x="3022600" y="6351404"/>
            <a:ext cx="17378680" cy="2538597"/>
          </a:xfrm>
          <a:custGeom>
            <a:avLst/>
            <a:gdLst>
              <a:gd name="connsiteX0" fmla="*/ 15240985 w 15240985"/>
              <a:gd name="connsiteY0" fmla="*/ 1601286 h 2617286"/>
              <a:gd name="connsiteX1" fmla="*/ 9068785 w 15240985"/>
              <a:gd name="connsiteY1" fmla="*/ 1086 h 2617286"/>
              <a:gd name="connsiteX2" fmla="*/ 1423385 w 15240985"/>
              <a:gd name="connsiteY2" fmla="*/ 1372686 h 2617286"/>
              <a:gd name="connsiteX3" fmla="*/ 985 w 15240985"/>
              <a:gd name="connsiteY3" fmla="*/ 2617286 h 2617286"/>
              <a:gd name="connsiteX0" fmla="*/ 15240000 w 15240000"/>
              <a:gd name="connsiteY0" fmla="*/ 1616039 h 2632039"/>
              <a:gd name="connsiteX1" fmla="*/ 9067800 w 15240000"/>
              <a:gd name="connsiteY1" fmla="*/ 15839 h 2632039"/>
              <a:gd name="connsiteX2" fmla="*/ 2946400 w 15240000"/>
              <a:gd name="connsiteY2" fmla="*/ 904839 h 2632039"/>
              <a:gd name="connsiteX3" fmla="*/ 0 w 15240000"/>
              <a:gd name="connsiteY3" fmla="*/ 2632039 h 2632039"/>
              <a:gd name="connsiteX0" fmla="*/ 15240000 w 15240000"/>
              <a:gd name="connsiteY0" fmla="*/ 1442648 h 2458648"/>
              <a:gd name="connsiteX1" fmla="*/ 9601200 w 15240000"/>
              <a:gd name="connsiteY1" fmla="*/ 20248 h 2458648"/>
              <a:gd name="connsiteX2" fmla="*/ 2946400 w 15240000"/>
              <a:gd name="connsiteY2" fmla="*/ 731448 h 2458648"/>
              <a:gd name="connsiteX3" fmla="*/ 0 w 15240000"/>
              <a:gd name="connsiteY3" fmla="*/ 2458648 h 2458648"/>
              <a:gd name="connsiteX0" fmla="*/ 14478000 w 14478000"/>
              <a:gd name="connsiteY0" fmla="*/ 1257277 h 2451077"/>
              <a:gd name="connsiteX1" fmla="*/ 9601200 w 14478000"/>
              <a:gd name="connsiteY1" fmla="*/ 12677 h 2451077"/>
              <a:gd name="connsiteX2" fmla="*/ 2946400 w 14478000"/>
              <a:gd name="connsiteY2" fmla="*/ 723877 h 2451077"/>
              <a:gd name="connsiteX3" fmla="*/ 0 w 14478000"/>
              <a:gd name="connsiteY3" fmla="*/ 2451077 h 2451077"/>
              <a:gd name="connsiteX0" fmla="*/ 15927142 w 15927142"/>
              <a:gd name="connsiteY0" fmla="*/ 2757314 h 2757314"/>
              <a:gd name="connsiteX1" fmla="*/ 9601200 w 15927142"/>
              <a:gd name="connsiteY1" fmla="*/ 90314 h 2757314"/>
              <a:gd name="connsiteX2" fmla="*/ 2946400 w 15927142"/>
              <a:gd name="connsiteY2" fmla="*/ 801514 h 2757314"/>
              <a:gd name="connsiteX3" fmla="*/ 0 w 15927142"/>
              <a:gd name="connsiteY3" fmla="*/ 2528714 h 2757314"/>
              <a:gd name="connsiteX0" fmla="*/ 15927142 w 15927142"/>
              <a:gd name="connsiteY0" fmla="*/ 2469635 h 2469635"/>
              <a:gd name="connsiteX1" fmla="*/ 10942998 w 15927142"/>
              <a:gd name="connsiteY1" fmla="*/ 127755 h 2469635"/>
              <a:gd name="connsiteX2" fmla="*/ 2946400 w 15927142"/>
              <a:gd name="connsiteY2" fmla="*/ 513835 h 2469635"/>
              <a:gd name="connsiteX3" fmla="*/ 0 w 15927142"/>
              <a:gd name="connsiteY3" fmla="*/ 2241035 h 2469635"/>
              <a:gd name="connsiteX0" fmla="*/ 15927142 w 15927142"/>
              <a:gd name="connsiteY0" fmla="*/ 2642689 h 2642689"/>
              <a:gd name="connsiteX1" fmla="*/ 10942998 w 15927142"/>
              <a:gd name="connsiteY1" fmla="*/ 300809 h 2642689"/>
              <a:gd name="connsiteX2" fmla="*/ 8466745 w 15927142"/>
              <a:gd name="connsiteY2" fmla="*/ 72209 h 2642689"/>
              <a:gd name="connsiteX3" fmla="*/ 2946400 w 15927142"/>
              <a:gd name="connsiteY3" fmla="*/ 686889 h 2642689"/>
              <a:gd name="connsiteX4" fmla="*/ 0 w 15927142"/>
              <a:gd name="connsiteY4" fmla="*/ 2414089 h 2642689"/>
              <a:gd name="connsiteX0" fmla="*/ 15927142 w 15927142"/>
              <a:gd name="connsiteY0" fmla="*/ 2765953 h 2765953"/>
              <a:gd name="connsiteX1" fmla="*/ 10942998 w 15927142"/>
              <a:gd name="connsiteY1" fmla="*/ 424073 h 2765953"/>
              <a:gd name="connsiteX2" fmla="*/ 8466745 w 15927142"/>
              <a:gd name="connsiteY2" fmla="*/ 195473 h 2765953"/>
              <a:gd name="connsiteX3" fmla="*/ 0 w 15927142"/>
              <a:gd name="connsiteY3" fmla="*/ 2537353 h 2765953"/>
              <a:gd name="connsiteX0" fmla="*/ 15927142 w 15927142"/>
              <a:gd name="connsiteY0" fmla="*/ 2591400 h 2591400"/>
              <a:gd name="connsiteX1" fmla="*/ 10942998 w 15927142"/>
              <a:gd name="connsiteY1" fmla="*/ 249520 h 2591400"/>
              <a:gd name="connsiteX2" fmla="*/ 6105181 w 15927142"/>
              <a:gd name="connsiteY2" fmla="*/ 305400 h 2591400"/>
              <a:gd name="connsiteX3" fmla="*/ 0 w 15927142"/>
              <a:gd name="connsiteY3" fmla="*/ 2362800 h 2591400"/>
              <a:gd name="connsiteX0" fmla="*/ 15927142 w 15927142"/>
              <a:gd name="connsiteY0" fmla="*/ 2538597 h 2538597"/>
              <a:gd name="connsiteX1" fmla="*/ 10942998 w 15927142"/>
              <a:gd name="connsiteY1" fmla="*/ 298317 h 2538597"/>
              <a:gd name="connsiteX2" fmla="*/ 6105181 w 15927142"/>
              <a:gd name="connsiteY2" fmla="*/ 252597 h 2538597"/>
              <a:gd name="connsiteX3" fmla="*/ 0 w 15927142"/>
              <a:gd name="connsiteY3" fmla="*/ 2309997 h 2538597"/>
              <a:gd name="connsiteX0" fmla="*/ 15300970 w 15300970"/>
              <a:gd name="connsiteY0" fmla="*/ 2538597 h 2538597"/>
              <a:gd name="connsiteX1" fmla="*/ 10316826 w 15300970"/>
              <a:gd name="connsiteY1" fmla="*/ 298317 h 2538597"/>
              <a:gd name="connsiteX2" fmla="*/ 5479009 w 15300970"/>
              <a:gd name="connsiteY2" fmla="*/ 252597 h 2538597"/>
              <a:gd name="connsiteX3" fmla="*/ 0 w 15300970"/>
              <a:gd name="connsiteY3" fmla="*/ 2289677 h 2538597"/>
              <a:gd name="connsiteX0" fmla="*/ 15300970 w 15300970"/>
              <a:gd name="connsiteY0" fmla="*/ 2538597 h 2538597"/>
              <a:gd name="connsiteX1" fmla="*/ 10316826 w 15300970"/>
              <a:gd name="connsiteY1" fmla="*/ 298317 h 2538597"/>
              <a:gd name="connsiteX2" fmla="*/ 5479009 w 15300970"/>
              <a:gd name="connsiteY2" fmla="*/ 252597 h 2538597"/>
              <a:gd name="connsiteX3" fmla="*/ 0 w 15300970"/>
              <a:gd name="connsiteY3" fmla="*/ 2289677 h 2538597"/>
              <a:gd name="connsiteX0" fmla="*/ 15300970 w 15300970"/>
              <a:gd name="connsiteY0" fmla="*/ 2538597 h 2538597"/>
              <a:gd name="connsiteX1" fmla="*/ 10316826 w 15300970"/>
              <a:gd name="connsiteY1" fmla="*/ 298317 h 2538597"/>
              <a:gd name="connsiteX2" fmla="*/ 5479009 w 15300970"/>
              <a:gd name="connsiteY2" fmla="*/ 252597 h 2538597"/>
              <a:gd name="connsiteX3" fmla="*/ 0 w 15300970"/>
              <a:gd name="connsiteY3" fmla="*/ 2289677 h 2538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00970" h="2538597">
                <a:moveTo>
                  <a:pt x="15300970" y="2538597"/>
                </a:moveTo>
                <a:cubicBezTo>
                  <a:pt x="13742039" y="1493387"/>
                  <a:pt x="11953820" y="679317"/>
                  <a:pt x="10316826" y="298317"/>
                </a:cubicBezTo>
                <a:cubicBezTo>
                  <a:pt x="8679833" y="-82683"/>
                  <a:pt x="7302842" y="-99616"/>
                  <a:pt x="5479009" y="252597"/>
                </a:cubicBezTo>
                <a:cubicBezTo>
                  <a:pt x="3655176" y="604810"/>
                  <a:pt x="1674452" y="1354745"/>
                  <a:pt x="0" y="2289677"/>
                </a:cubicBezTo>
              </a:path>
            </a:pathLst>
          </a:custGeom>
          <a:noFill/>
          <a:ln w="44450" cap="flat">
            <a:solidFill>
              <a:schemeClr val="accent1">
                <a:lumMod val="90000"/>
                <a:lumOff val="10000"/>
              </a:schemeClr>
            </a:solidFill>
            <a:miter lim="400000"/>
            <a:headEnd type="none" w="med" len="med"/>
            <a:tailEnd type="triangle" w="lg" len="lg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20424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|9.3|1.2|15.7|3.6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2|7.5|2.3|7.9|4|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RISELab color pallet">
      <a:dk1>
        <a:srgbClr val="53585F"/>
      </a:dk1>
      <a:lt1>
        <a:srgbClr val="FFFFFF"/>
      </a:lt1>
      <a:dk2>
        <a:srgbClr val="53585F"/>
      </a:dk2>
      <a:lt2>
        <a:srgbClr val="DCDEE0"/>
      </a:lt2>
      <a:accent1>
        <a:srgbClr val="003261"/>
      </a:accent1>
      <a:accent2>
        <a:srgbClr val="4489BD"/>
      </a:accent2>
      <a:accent3>
        <a:srgbClr val="FFB515"/>
      </a:accent3>
      <a:accent4>
        <a:srgbClr val="C4820D"/>
      </a:accent4>
      <a:accent5>
        <a:srgbClr val="00A598"/>
      </a:accent5>
      <a:accent6>
        <a:srgbClr val="D9661F"/>
      </a:accent6>
      <a:hlink>
        <a:srgbClr val="0000FF"/>
      </a:hlink>
      <a:folHlink>
        <a:srgbClr val="ED1F5F"/>
      </a:folHlink>
    </a:clrScheme>
    <a:fontScheme name="Helvetica Riselab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ts val="6600"/>
          </a:lnSpc>
          <a:spcBef>
            <a:spcPts val="15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FD904B70-AB77-094D-9E37-76F6D5ADA46F}" vid="{CFA6F515-2CAF-F34D-8D72-0AA835614118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ED4E33"/>
      </a:accent1>
      <a:accent2>
        <a:srgbClr val="6C3302"/>
      </a:accent2>
      <a:accent3>
        <a:srgbClr val="DDD5C7"/>
      </a:accent3>
      <a:accent4>
        <a:srgbClr val="00B0DA"/>
      </a:accent4>
      <a:accent5>
        <a:srgbClr val="00A598"/>
      </a:accent5>
      <a:accent6>
        <a:srgbClr val="46535E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ts val="6600"/>
          </a:lnSpc>
          <a:spcBef>
            <a:spcPts val="15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RISE</Template>
  <TotalTime>11068</TotalTime>
  <Words>2273</Words>
  <Application>Microsoft Macintosh PowerPoint</Application>
  <PresentationFormat>Custom</PresentationFormat>
  <Paragraphs>803</Paragraphs>
  <Slides>79</Slides>
  <Notes>25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9" baseType="lpstr">
      <vt:lpstr>Calibri</vt:lpstr>
      <vt:lpstr>Gill Sans</vt:lpstr>
      <vt:lpstr>Gotham Book</vt:lpstr>
      <vt:lpstr>Helvetica</vt:lpstr>
      <vt:lpstr>Helvetica Light</vt:lpstr>
      <vt:lpstr>Helvetica Neue</vt:lpstr>
      <vt:lpstr>Symbol</vt:lpstr>
      <vt:lpstr>Wingdings</vt:lpstr>
      <vt:lpstr>Arial</vt:lpstr>
      <vt:lpstr>White</vt:lpstr>
      <vt:lpstr>PowerPoint Presentation</vt:lpstr>
      <vt:lpstr>PowerPoint Presentation</vt:lpstr>
      <vt:lpstr>Perspective</vt:lpstr>
      <vt:lpstr>Systems and Services</vt:lpstr>
      <vt:lpstr>Services as Stream Queries</vt:lpstr>
      <vt:lpstr>Progressive Systems: Monotonic by Nature</vt:lpstr>
      <vt:lpstr>Progressive Systems</vt:lpstr>
      <vt:lpstr>A Progressive’s Progress</vt:lpstr>
      <vt:lpstr>A Progressive’s Progress</vt:lpstr>
      <vt:lpstr>PowerPoint Presentation</vt:lpstr>
      <vt:lpstr>Interfaces c. 1995 … and in our era of Big Data</vt:lpstr>
      <vt:lpstr>An Interface for Online Aggregation</vt:lpstr>
      <vt:lpstr>Interaction Starts with Eye</vt:lpstr>
      <vt:lpstr>The Model Human Processor</vt:lpstr>
      <vt:lpstr>A Distributed System…</vt:lpstr>
      <vt:lpstr>…With Distributed Systems Problems</vt:lpstr>
      <vt:lpstr>Architectural Concerns</vt:lpstr>
      <vt:lpstr>Consistency Challenges</vt:lpstr>
      <vt:lpstr>I’m Living This</vt:lpstr>
      <vt:lpstr>I’m Living This</vt:lpstr>
      <vt:lpstr>PowerPoint Presentation</vt:lpstr>
      <vt:lpstr>Asynchronous Data Visualization</vt:lpstr>
      <vt:lpstr>A Simple (?) Case: High-Latency Interaction</vt:lpstr>
      <vt:lpstr>A Simple (?) Case: High-Latency Interaction</vt:lpstr>
      <vt:lpstr>A Simple (?) Case: High-Latency Interaction</vt:lpstr>
      <vt:lpstr>A Simple (?) Case: High-Latency Interaction</vt:lpstr>
      <vt:lpstr>A Simple (?) Case: High-Latency Interaction</vt:lpstr>
      <vt:lpstr>A Simple (?) Case: High-Latency Interaction</vt:lpstr>
      <vt:lpstr>Alternative: Asynchronous Interaction</vt:lpstr>
      <vt:lpstr>User State</vt:lpstr>
      <vt:lpstr>User State</vt:lpstr>
      <vt:lpstr>User State</vt:lpstr>
      <vt:lpstr>User State: the Serial Case</vt:lpstr>
      <vt:lpstr>User State: the Async Case</vt:lpstr>
      <vt:lpstr>User State: the Async Case</vt:lpstr>
      <vt:lpstr>User State: the Async Case</vt:lpstr>
      <vt:lpstr>Chronicled Interaction: Overlay</vt:lpstr>
      <vt:lpstr>Chronicled Interaction: Small Multiples</vt:lpstr>
      <vt:lpstr>User Studies: Completion Time</vt:lpstr>
      <vt:lpstr>User Studies: Concurrency x Completion</vt:lpstr>
      <vt:lpstr>Design Principles</vt:lpstr>
      <vt:lpstr>PowerPoint Presentation</vt:lpstr>
      <vt:lpstr>Design Patterns: “Building On Quicksand”</vt:lpstr>
      <vt:lpstr>PowerPoint Presentation</vt:lpstr>
      <vt:lpstr>The Classical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So Slow ‘Bout Peace Love and Understanding?</vt:lpstr>
      <vt:lpstr>What’s So Slow ‘Bout Peace Love and Understanding?</vt:lpstr>
      <vt:lpstr>Design Pattern: ACID 2.0</vt:lpstr>
      <vt:lpstr>PowerPoint Presentation</vt:lpstr>
      <vt:lpstr>PowerPoint Presentation</vt:lpstr>
      <vt:lpstr>Formalism: The CALM Theorem</vt:lpstr>
      <vt:lpstr>The Expressive Power of CALM </vt:lpstr>
      <vt:lpstr>CALM Design Patterns</vt:lpstr>
      <vt:lpstr>So What is Time For?</vt:lpstr>
      <vt:lpstr>Back to the Point</vt:lpstr>
      <vt:lpstr>Separation Can Be Good</vt:lpstr>
      <vt:lpstr>Layout in Time and Space</vt:lpstr>
      <vt:lpstr>Implications: Systems, Algorithms and Visualizations</vt:lpstr>
      <vt:lpstr>PowerPoint Presentation</vt:lpstr>
      <vt:lpstr>What About Approximation?</vt:lpstr>
      <vt:lpstr>Confidence Bounds for Average</vt:lpstr>
      <vt:lpstr>More Hints</vt:lpstr>
      <vt:lpstr>Questions/Challenges I: End-to-End Progressive</vt:lpstr>
      <vt:lpstr>Questions/Challenges II</vt:lpstr>
      <vt:lpstr>Takeaways</vt:lpstr>
      <vt:lpstr>PowerPoint Presentation</vt:lpstr>
      <vt:lpstr>Citations</vt:lpstr>
      <vt:lpstr>Citations, Cont.</vt:lpstr>
      <vt:lpstr>PowerPoint Presentation</vt:lpstr>
      <vt:lpstr>The First Online Aggregation UI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Hellerstein</dc:creator>
  <cp:lastModifiedBy>Joseph Hellerstein</cp:lastModifiedBy>
  <cp:revision>122</cp:revision>
  <cp:lastPrinted>2017-11-23T22:01:37Z</cp:lastPrinted>
  <dcterms:created xsi:type="dcterms:W3CDTF">2017-11-02T18:48:11Z</dcterms:created>
  <dcterms:modified xsi:type="dcterms:W3CDTF">2017-11-23T22:01:40Z</dcterms:modified>
</cp:coreProperties>
</file>